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86" r:id="rId3"/>
    <p:sldId id="303" r:id="rId4"/>
    <p:sldId id="302" r:id="rId5"/>
    <p:sldId id="260" r:id="rId6"/>
    <p:sldId id="262" r:id="rId7"/>
    <p:sldId id="261" r:id="rId8"/>
    <p:sldId id="263" r:id="rId9"/>
    <p:sldId id="265" r:id="rId10"/>
    <p:sldId id="275" r:id="rId11"/>
    <p:sldId id="272" r:id="rId12"/>
    <p:sldId id="273" r:id="rId13"/>
    <p:sldId id="274" r:id="rId14"/>
    <p:sldId id="266" r:id="rId15"/>
    <p:sldId id="304" r:id="rId16"/>
    <p:sldId id="278" r:id="rId17"/>
    <p:sldId id="292" r:id="rId18"/>
    <p:sldId id="279" r:id="rId19"/>
    <p:sldId id="293" r:id="rId20"/>
    <p:sldId id="294" r:id="rId21"/>
    <p:sldId id="280" r:id="rId22"/>
    <p:sldId id="295" r:id="rId23"/>
    <p:sldId id="296" r:id="rId24"/>
    <p:sldId id="281" r:id="rId25"/>
    <p:sldId id="282" r:id="rId26"/>
    <p:sldId id="264" r:id="rId27"/>
    <p:sldId id="305" r:id="rId28"/>
    <p:sldId id="285" r:id="rId29"/>
    <p:sldId id="284" r:id="rId30"/>
    <p:sldId id="290" r:id="rId31"/>
    <p:sldId id="289" r:id="rId32"/>
    <p:sldId id="288" r:id="rId33"/>
    <p:sldId id="291" r:id="rId34"/>
    <p:sldId id="268" r:id="rId35"/>
    <p:sldId id="267" r:id="rId36"/>
    <p:sldId id="269" r:id="rId37"/>
    <p:sldId id="27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2705" autoAdjust="0"/>
  </p:normalViewPr>
  <p:slideViewPr>
    <p:cSldViewPr snapToGrid="0">
      <p:cViewPr>
        <p:scale>
          <a:sx n="100" d="100"/>
          <a:sy n="100" d="100"/>
        </p:scale>
        <p:origin x="990"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Easy</c:v>
                </c:pt>
              </c:strCache>
            </c:strRef>
          </c:tx>
          <c:spPr>
            <a:solidFill>
              <a:schemeClr val="accent1">
                <a:alpha val="50000"/>
              </a:schemeClr>
            </a:solidFill>
            <a:ln w="12700">
              <a:solidFill>
                <a:schemeClr val="accent1"/>
              </a:solidFill>
            </a:ln>
            <a:effectLst>
              <a:innerShdw blurRad="114300">
                <a:schemeClr val="accent1">
                  <a:lumMod val="75000"/>
                </a:schemeClr>
              </a:innerShdw>
            </a:effectLst>
          </c:spPr>
          <c:dLbls>
            <c:delete val="1"/>
          </c:dLbls>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35</c:v>
                </c:pt>
                <c:pt idx="1">
                  <c:v>15</c:v>
                </c:pt>
                <c:pt idx="2">
                  <c:v>10</c:v>
                </c:pt>
                <c:pt idx="3">
                  <c:v>8</c:v>
                </c:pt>
                <c:pt idx="4">
                  <c:v>6</c:v>
                </c:pt>
              </c:numCache>
            </c:numRef>
          </c:val>
          <c:extLst>
            <c:ext xmlns:c16="http://schemas.microsoft.com/office/drawing/2014/chart" uri="{C3380CC4-5D6E-409C-BE32-E72D297353CC}">
              <c16:uniqueId val="{00000000-F307-4845-9C46-76CD2452684D}"/>
            </c:ext>
          </c:extLst>
        </c:ser>
        <c:ser>
          <c:idx val="1"/>
          <c:order val="1"/>
          <c:tx>
            <c:strRef>
              <c:f>Sheet1!$C$1</c:f>
              <c:strCache>
                <c:ptCount val="1"/>
                <c:pt idx="0">
                  <c:v>Simple</c:v>
                </c:pt>
              </c:strCache>
            </c:strRef>
          </c:tx>
          <c:spPr>
            <a:solidFill>
              <a:schemeClr val="accent3">
                <a:alpha val="50000"/>
              </a:schemeClr>
            </a:solidFill>
            <a:ln w="12700">
              <a:solidFill>
                <a:schemeClr val="accent3"/>
              </a:solidFill>
            </a:ln>
            <a:effectLst>
              <a:innerShdw blurRad="114300">
                <a:schemeClr val="accent3">
                  <a:lumMod val="75000"/>
                </a:schemeClr>
              </a:innerShdw>
            </a:effectLst>
          </c:spPr>
          <c:dLbls>
            <c:delete val="1"/>
          </c:dLbls>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8</c:v>
                </c:pt>
                <c:pt idx="1">
                  <c:v>15</c:v>
                </c:pt>
                <c:pt idx="2">
                  <c:v>23</c:v>
                </c:pt>
                <c:pt idx="3">
                  <c:v>26</c:v>
                </c:pt>
                <c:pt idx="4">
                  <c:v>27</c:v>
                </c:pt>
              </c:numCache>
            </c:numRef>
          </c:val>
          <c:extLst>
            <c:ext xmlns:c16="http://schemas.microsoft.com/office/drawing/2014/chart" uri="{C3380CC4-5D6E-409C-BE32-E72D297353CC}">
              <c16:uniqueId val="{00000001-F307-4845-9C46-76CD2452684D}"/>
            </c:ext>
          </c:extLst>
        </c:ser>
        <c:dLbls>
          <c:showLegendKey val="0"/>
          <c:showVal val="1"/>
          <c:showCatName val="0"/>
          <c:showSerName val="0"/>
          <c:showPercent val="0"/>
          <c:showBubbleSize val="0"/>
        </c:dLbls>
        <c:axId val="647795216"/>
        <c:axId val="647791608"/>
      </c:areaChart>
      <c:dateAx>
        <c:axId val="647795216"/>
        <c:scaling>
          <c:orientation val="minMax"/>
        </c:scaling>
        <c:delete val="0"/>
        <c:axPos val="b"/>
        <c:numFmt formatCode="m/d/yyyy"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647791608"/>
        <c:crosses val="autoZero"/>
        <c:auto val="1"/>
        <c:lblOffset val="100"/>
        <c:baseTimeUnit val="days"/>
      </c:dateAx>
      <c:valAx>
        <c:axId val="64779160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647795216"/>
        <c:crosses val="autoZero"/>
        <c:crossBetween val="midCat"/>
      </c:valAx>
      <c:spPr>
        <a:noFill/>
        <a:ln>
          <a:noFill/>
        </a:ln>
        <a:effectLst/>
      </c:spPr>
    </c:plotArea>
    <c:legend>
      <c:legendPos val="b"/>
      <c:layout>
        <c:manualLayout>
          <c:xMode val="edge"/>
          <c:yMode val="edge"/>
          <c:x val="0.80382504921259845"/>
          <c:y val="2.9412399765477378E-2"/>
          <c:w val="0.1673497785433071"/>
          <c:h val="4.71501570404677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4">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cs:styleClr val="auto">
        <a:lumMod val="50000"/>
      </cs:styleClr>
    </cs:fontRef>
    <cs:defRPr sz="133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
  <cs:dataPoint3D>
    <cs:lnRef idx="0"/>
    <cs:fillRef idx="0">
      <cs:styleClr val="auto"/>
    </cs:fillRef>
    <cs:effectRef idx="0">
      <cs:styleClr val="auto"/>
    </cs:effectRef>
    <cs:fontRef idx="minor">
      <a:schemeClr val="tx1"/>
    </cs:fontRef>
    <cs:spPr>
      <a:solidFill>
        <a:schemeClr val="phClr">
          <a:alpha val="74000"/>
        </a:schemeClr>
      </a:solidFill>
      <a:effectLst>
        <a:innerShdw blurRad="114300">
          <a:schemeClr val="phClr">
            <a:lumMod val="75000"/>
          </a:schemeClr>
        </a:innerShdw>
      </a:effectLst>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9EA5B-ED31-42BC-A8D8-0B262309B3D2}" type="datetimeFigureOut">
              <a:rPr lang="en-US" smtClean="0"/>
              <a:t>3/6/2016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C6DB8-B3EF-4AA0-8CD5-4429575C3D4E}" type="slidenum">
              <a:rPr lang="en-US" smtClean="0"/>
              <a:t>‹#›</a:t>
            </a:fld>
            <a:endParaRPr lang="en-US"/>
          </a:p>
        </p:txBody>
      </p:sp>
    </p:spTree>
    <p:extLst>
      <p:ext uri="{BB962C8B-B14F-4D97-AF65-F5344CB8AC3E}">
        <p14:creationId xmlns:p14="http://schemas.microsoft.com/office/powerpoint/2010/main" val="159090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anyone</a:t>
            </a:r>
            <a:r>
              <a:rPr lang="en-US" baseline="0" dirty="0"/>
              <a:t> in the room has any thoughts but don’t spend too much time on it</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a:t>
            </a:fld>
            <a:endParaRPr lang="en-US"/>
          </a:p>
        </p:txBody>
      </p:sp>
    </p:spTree>
    <p:extLst>
      <p:ext uri="{BB962C8B-B14F-4D97-AF65-F5344CB8AC3E}">
        <p14:creationId xmlns:p14="http://schemas.microsoft.com/office/powerpoint/2010/main" val="254103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Testing This is attempting to understand a system from the outside — as a “black box”. Conclusions about the system are drawn on the basis of observations about how it behaves in certain specific situations. Testing may be performed either by human or by machine. The former is more common for whole-system testing, the latter more common for individual component testing.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Informal Reasoning This is attempting to understand the system by examining it from the inside. The hope is that by using the extra information available, a more accurate understanding can be gained.</a:t>
            </a:r>
          </a:p>
        </p:txBody>
      </p:sp>
      <p:sp>
        <p:nvSpPr>
          <p:cNvPr id="4" name="Slide Number Placeholder 3"/>
          <p:cNvSpPr>
            <a:spLocks noGrp="1"/>
          </p:cNvSpPr>
          <p:nvPr>
            <p:ph type="sldNum" sz="quarter" idx="10"/>
          </p:nvPr>
        </p:nvSpPr>
        <p:spPr/>
        <p:txBody>
          <a:bodyPr/>
          <a:lstStyle/>
          <a:p>
            <a:fld id="{F30C6DB8-B3EF-4AA0-8CD5-4429575C3D4E}" type="slidenum">
              <a:rPr lang="en-US" smtClean="0"/>
              <a:t>11</a:t>
            </a:fld>
            <a:endParaRPr lang="en-US"/>
          </a:p>
        </p:txBody>
      </p:sp>
    </p:spTree>
    <p:extLst>
      <p:ext uri="{BB962C8B-B14F-4D97-AF65-F5344CB8AC3E}">
        <p14:creationId xmlns:p14="http://schemas.microsoft.com/office/powerpoint/2010/main" val="350062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There are metrics associated with how complexity effects our ability to understand the software</a:t>
            </a:r>
            <a:r>
              <a:rPr lang="en-US" baseline="0" dirty="0"/>
              <a:t> system.</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One application of </a:t>
            </a:r>
            <a:r>
              <a:rPr lang="en-US" baseline="0" dirty="0" err="1"/>
              <a:t>cyclomatic</a:t>
            </a:r>
            <a:r>
              <a:rPr lang="en-US" baseline="0" dirty="0"/>
              <a:t> complexity is determining the number of test cases that are necessary to achieve thorough test coverage of a particular module.  As a note, </a:t>
            </a:r>
            <a:r>
              <a:rPr lang="en-US" baseline="0" dirty="0" err="1"/>
              <a:t>cyclomatic</a:t>
            </a:r>
            <a:r>
              <a:rPr lang="en-US" baseline="0" dirty="0"/>
              <a:t> complexity definitely plays into our ability to reason about our software, but I think that coupling/cohesion/size are factors that drive </a:t>
            </a:r>
            <a:r>
              <a:rPr lang="en-US" baseline="0" dirty="0" err="1"/>
              <a:t>cyclomatic</a:t>
            </a:r>
            <a:r>
              <a:rPr lang="en-US" baseline="0" dirty="0"/>
              <a:t> complexity</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12</a:t>
            </a:fld>
            <a:endParaRPr lang="en-US"/>
          </a:p>
        </p:txBody>
      </p:sp>
    </p:spTree>
    <p:extLst>
      <p:ext uri="{BB962C8B-B14F-4D97-AF65-F5344CB8AC3E}">
        <p14:creationId xmlns:p14="http://schemas.microsoft.com/office/powerpoint/2010/main" val="3152361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Epistemic complexity relates to the predictability of system properties when changes are proposed.  If you don’t have enough knowledge of the system and it’s components, you cannot make predictions about it, even if the system does not have dynamic, dependent relationships between components.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Complexity is not only a property of the system, but also a property of the system observer (software developer).  If an expert has knowledge of a system and can reliably make changes, but then gets hit by a bus, his/her replacement may never be able to accrue the same level of understanding because he/she didn’t do the original work.</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can’t capture this component of complexity, but we can lessen its impact on our system by managing the dependent relationship between components.</a:t>
            </a:r>
          </a:p>
        </p:txBody>
      </p:sp>
      <p:sp>
        <p:nvSpPr>
          <p:cNvPr id="4" name="Slide Number Placeholder 3"/>
          <p:cNvSpPr>
            <a:spLocks noGrp="1"/>
          </p:cNvSpPr>
          <p:nvPr>
            <p:ph type="sldNum" sz="quarter" idx="10"/>
          </p:nvPr>
        </p:nvSpPr>
        <p:spPr/>
        <p:txBody>
          <a:bodyPr/>
          <a:lstStyle/>
          <a:p>
            <a:fld id="{F30C6DB8-B3EF-4AA0-8CD5-4429575C3D4E}" type="slidenum">
              <a:rPr lang="en-US" smtClean="0"/>
              <a:t>13</a:t>
            </a:fld>
            <a:endParaRPr lang="en-US"/>
          </a:p>
        </p:txBody>
      </p:sp>
    </p:spTree>
    <p:extLst>
      <p:ext uri="{BB962C8B-B14F-4D97-AF65-F5344CB8AC3E}">
        <p14:creationId xmlns:p14="http://schemas.microsoft.com/office/powerpoint/2010/main" val="2792379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primary status of complexity as the major cause of these other problems comes simply from the fact that being able to understand a system is a prerequisite for avoiding all of them, and of course it is this which complexity destroys.</a:t>
            </a:r>
          </a:p>
        </p:txBody>
      </p:sp>
      <p:sp>
        <p:nvSpPr>
          <p:cNvPr id="4" name="Slide Number Placeholder 3"/>
          <p:cNvSpPr>
            <a:spLocks noGrp="1"/>
          </p:cNvSpPr>
          <p:nvPr>
            <p:ph type="sldNum" sz="quarter" idx="10"/>
          </p:nvPr>
        </p:nvSpPr>
        <p:spPr/>
        <p:txBody>
          <a:bodyPr/>
          <a:lstStyle/>
          <a:p>
            <a:fld id="{F30C6DB8-B3EF-4AA0-8CD5-4429575C3D4E}" type="slidenum">
              <a:rPr lang="en-US" smtClean="0"/>
              <a:t>14</a:t>
            </a:fld>
            <a:endParaRPr lang="en-US"/>
          </a:p>
        </p:txBody>
      </p:sp>
    </p:spTree>
    <p:extLst>
      <p:ext uri="{BB962C8B-B14F-4D97-AF65-F5344CB8AC3E}">
        <p14:creationId xmlns:p14="http://schemas.microsoft.com/office/powerpoint/2010/main" val="42317470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primary status of complexity as the major cause of these other problems comes simply from the fact that being able to understand a system is a prerequisite for avoiding all of them, and of course it is this which complexity destroys.</a:t>
            </a:r>
          </a:p>
        </p:txBody>
      </p:sp>
      <p:sp>
        <p:nvSpPr>
          <p:cNvPr id="4" name="Slide Number Placeholder 3"/>
          <p:cNvSpPr>
            <a:spLocks noGrp="1"/>
          </p:cNvSpPr>
          <p:nvPr>
            <p:ph type="sldNum" sz="quarter" idx="10"/>
          </p:nvPr>
        </p:nvSpPr>
        <p:spPr/>
        <p:txBody>
          <a:bodyPr/>
          <a:lstStyle/>
          <a:p>
            <a:fld id="{F30C6DB8-B3EF-4AA0-8CD5-4429575C3D4E}" type="slidenum">
              <a:rPr lang="en-US" smtClean="0"/>
              <a:t>15</a:t>
            </a:fld>
            <a:endParaRPr lang="en-US"/>
          </a:p>
        </p:txBody>
      </p:sp>
    </p:spTree>
    <p:extLst>
      <p:ext uri="{BB962C8B-B14F-4D97-AF65-F5344CB8AC3E}">
        <p14:creationId xmlns:p14="http://schemas.microsoft.com/office/powerpoint/2010/main" val="1242620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16</a:t>
            </a:fld>
            <a:endParaRPr lang="en-US"/>
          </a:p>
        </p:txBody>
      </p:sp>
    </p:spTree>
    <p:extLst>
      <p:ext uri="{BB962C8B-B14F-4D97-AF65-F5344CB8AC3E}">
        <p14:creationId xmlns:p14="http://schemas.microsoft.com/office/powerpoint/2010/main" val="273411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17</a:t>
            </a:fld>
            <a:endParaRPr lang="en-US"/>
          </a:p>
        </p:txBody>
      </p:sp>
    </p:spTree>
    <p:extLst>
      <p:ext uri="{BB962C8B-B14F-4D97-AF65-F5344CB8AC3E}">
        <p14:creationId xmlns:p14="http://schemas.microsoft.com/office/powerpoint/2010/main" val="251190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18</a:t>
            </a:fld>
            <a:endParaRPr lang="en-US"/>
          </a:p>
        </p:txBody>
      </p:sp>
    </p:spTree>
    <p:extLst>
      <p:ext uri="{BB962C8B-B14F-4D97-AF65-F5344CB8AC3E}">
        <p14:creationId xmlns:p14="http://schemas.microsoft.com/office/powerpoint/2010/main" val="226447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19</a:t>
            </a:fld>
            <a:endParaRPr lang="en-US"/>
          </a:p>
        </p:txBody>
      </p:sp>
    </p:spTree>
    <p:extLst>
      <p:ext uri="{BB962C8B-B14F-4D97-AF65-F5344CB8AC3E}">
        <p14:creationId xmlns:p14="http://schemas.microsoft.com/office/powerpoint/2010/main" val="3441298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20</a:t>
            </a:fld>
            <a:endParaRPr lang="en-US"/>
          </a:p>
        </p:txBody>
      </p:sp>
    </p:spTree>
    <p:extLst>
      <p:ext uri="{BB962C8B-B14F-4D97-AF65-F5344CB8AC3E}">
        <p14:creationId xmlns:p14="http://schemas.microsoft.com/office/powerpoint/2010/main" val="4153573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if anyone</a:t>
            </a:r>
            <a:r>
              <a:rPr lang="en-US" baseline="0" dirty="0"/>
              <a:t> in the room has any thoughts but don’t spend too much time on it</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3</a:t>
            </a:fld>
            <a:endParaRPr lang="en-US"/>
          </a:p>
        </p:txBody>
      </p:sp>
    </p:spTree>
    <p:extLst>
      <p:ext uri="{BB962C8B-B14F-4D97-AF65-F5344CB8AC3E}">
        <p14:creationId xmlns:p14="http://schemas.microsoft.com/office/powerpoint/2010/main" val="798586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21</a:t>
            </a:fld>
            <a:endParaRPr lang="en-US"/>
          </a:p>
        </p:txBody>
      </p:sp>
    </p:spTree>
    <p:extLst>
      <p:ext uri="{BB962C8B-B14F-4D97-AF65-F5344CB8AC3E}">
        <p14:creationId xmlns:p14="http://schemas.microsoft.com/office/powerpoint/2010/main" val="3941928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22</a:t>
            </a:fld>
            <a:endParaRPr lang="en-US"/>
          </a:p>
        </p:txBody>
      </p:sp>
    </p:spTree>
    <p:extLst>
      <p:ext uri="{BB962C8B-B14F-4D97-AF65-F5344CB8AC3E}">
        <p14:creationId xmlns:p14="http://schemas.microsoft.com/office/powerpoint/2010/main" val="2074217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23</a:t>
            </a:fld>
            <a:endParaRPr lang="en-US"/>
          </a:p>
        </p:txBody>
      </p:sp>
    </p:spTree>
    <p:extLst>
      <p:ext uri="{BB962C8B-B14F-4D97-AF65-F5344CB8AC3E}">
        <p14:creationId xmlns:p14="http://schemas.microsoft.com/office/powerpoint/2010/main" val="1716018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24</a:t>
            </a:fld>
            <a:endParaRPr lang="en-US"/>
          </a:p>
        </p:txBody>
      </p:sp>
    </p:spTree>
    <p:extLst>
      <p:ext uri="{BB962C8B-B14F-4D97-AF65-F5344CB8AC3E}">
        <p14:creationId xmlns:p14="http://schemas.microsoft.com/office/powerpoint/2010/main" val="3054399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25</a:t>
            </a:fld>
            <a:endParaRPr lang="en-US"/>
          </a:p>
        </p:txBody>
      </p:sp>
    </p:spTree>
    <p:extLst>
      <p:ext uri="{BB962C8B-B14F-4D97-AF65-F5344CB8AC3E}">
        <p14:creationId xmlns:p14="http://schemas.microsoft.com/office/powerpoint/2010/main" val="521337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1 shows 4 strings entirely</a:t>
            </a:r>
            <a:r>
              <a:rPr lang="en-US" sz="1200" b="0" i="0" kern="1200" baseline="0" dirty="0">
                <a:solidFill>
                  <a:schemeClr val="tx1"/>
                </a:solidFill>
                <a:effectLst/>
                <a:latin typeface="+mn-lt"/>
                <a:ea typeface="+mn-ea"/>
                <a:cs typeface="+mn-cs"/>
              </a:rPr>
              <a:t> separated from each other.  As the four strings are braided in figures 2-6, they become increasing more and more </a:t>
            </a:r>
            <a:r>
              <a:rPr lang="en-US" sz="1200" b="0" i="0" kern="1200" baseline="0" dirty="0" err="1">
                <a:solidFill>
                  <a:schemeClr val="tx1"/>
                </a:solidFill>
                <a:effectLst/>
                <a:latin typeface="+mn-lt"/>
                <a:ea typeface="+mn-ea"/>
                <a:cs typeface="+mn-cs"/>
              </a:rPr>
              <a:t>complected</a:t>
            </a:r>
            <a:r>
              <a:rPr lang="en-US" sz="1200" b="0" i="0" kern="1200" baseline="0" dirty="0">
                <a:solidFill>
                  <a:schemeClr val="tx1"/>
                </a:solidFill>
                <a:effectLst/>
                <a:latin typeface="+mn-lt"/>
                <a:ea typeface="+mn-ea"/>
                <a:cs typeface="+mn-cs"/>
              </a:rPr>
              <a:t>, and the complexity of the braided system increases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Rich Hickey introduces the term </a:t>
            </a:r>
            <a:r>
              <a:rPr lang="en-US" sz="1200" b="0" i="0" kern="1200" baseline="0" dirty="0" err="1">
                <a:solidFill>
                  <a:schemeClr val="tx1"/>
                </a:solidFill>
                <a:effectLst/>
                <a:latin typeface="+mn-lt"/>
                <a:ea typeface="+mn-ea"/>
                <a:cs typeface="+mn-cs"/>
              </a:rPr>
              <a:t>complect</a:t>
            </a:r>
            <a:r>
              <a:rPr lang="en-US" sz="1200" b="0" i="0" kern="1200" baseline="0" dirty="0">
                <a:solidFill>
                  <a:schemeClr val="tx1"/>
                </a:solidFill>
                <a:effectLst/>
                <a:latin typeface="+mn-lt"/>
                <a:ea typeface="+mn-ea"/>
                <a:cs typeface="+mn-cs"/>
              </a:rPr>
              <a:t> in his talk Simple Made Easy</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26</a:t>
            </a:fld>
            <a:endParaRPr lang="en-US"/>
          </a:p>
        </p:txBody>
      </p:sp>
    </p:spTree>
    <p:extLst>
      <p:ext uri="{BB962C8B-B14F-4D97-AF65-F5344CB8AC3E}">
        <p14:creationId xmlns:p14="http://schemas.microsoft.com/office/powerpoint/2010/main" val="5650191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Figure 1 shows 4 strings entirely</a:t>
            </a:r>
            <a:r>
              <a:rPr lang="en-US" sz="1200" b="0" i="0" kern="1200" baseline="0" dirty="0">
                <a:solidFill>
                  <a:schemeClr val="tx1"/>
                </a:solidFill>
                <a:effectLst/>
                <a:latin typeface="+mn-lt"/>
                <a:ea typeface="+mn-ea"/>
                <a:cs typeface="+mn-cs"/>
              </a:rPr>
              <a:t> separated from each other.  As the four strings are braided in figures 2-6, they become increasing more and more </a:t>
            </a:r>
            <a:r>
              <a:rPr lang="en-US" sz="1200" b="0" i="0" kern="1200" baseline="0" dirty="0" err="1">
                <a:solidFill>
                  <a:schemeClr val="tx1"/>
                </a:solidFill>
                <a:effectLst/>
                <a:latin typeface="+mn-lt"/>
                <a:ea typeface="+mn-ea"/>
                <a:cs typeface="+mn-cs"/>
              </a:rPr>
              <a:t>complected</a:t>
            </a:r>
            <a:r>
              <a:rPr lang="en-US" sz="1200" b="0" i="0" kern="1200" baseline="0" dirty="0">
                <a:solidFill>
                  <a:schemeClr val="tx1"/>
                </a:solidFill>
                <a:effectLst/>
                <a:latin typeface="+mn-lt"/>
                <a:ea typeface="+mn-ea"/>
                <a:cs typeface="+mn-cs"/>
              </a:rPr>
              <a:t>, and the complexity of the braided system increases</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Rich Hickey introduces the term </a:t>
            </a:r>
            <a:r>
              <a:rPr lang="en-US" sz="1200" b="0" i="0" kern="1200" baseline="0" dirty="0" err="1">
                <a:solidFill>
                  <a:schemeClr val="tx1"/>
                </a:solidFill>
                <a:effectLst/>
                <a:latin typeface="+mn-lt"/>
                <a:ea typeface="+mn-ea"/>
                <a:cs typeface="+mn-cs"/>
              </a:rPr>
              <a:t>complect</a:t>
            </a:r>
            <a:r>
              <a:rPr lang="en-US" sz="1200" b="0" i="0" kern="1200" baseline="0" dirty="0">
                <a:solidFill>
                  <a:schemeClr val="tx1"/>
                </a:solidFill>
                <a:effectLst/>
                <a:latin typeface="+mn-lt"/>
                <a:ea typeface="+mn-ea"/>
                <a:cs typeface="+mn-cs"/>
              </a:rPr>
              <a:t> in his talk Simple Made </a:t>
            </a:r>
            <a:r>
              <a:rPr lang="en-US" sz="1200" b="0" i="0" kern="1200" baseline="0" dirty="0" err="1">
                <a:solidFill>
                  <a:schemeClr val="tx1"/>
                </a:solidFill>
                <a:effectLst/>
                <a:latin typeface="+mn-lt"/>
                <a:ea typeface="+mn-ea"/>
                <a:cs typeface="+mn-cs"/>
              </a:rPr>
              <a:t>Esy</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27</a:t>
            </a:fld>
            <a:endParaRPr lang="en-US"/>
          </a:p>
        </p:txBody>
      </p:sp>
    </p:spTree>
    <p:extLst>
      <p:ext uri="{BB962C8B-B14F-4D97-AF65-F5344CB8AC3E}">
        <p14:creationId xmlns:p14="http://schemas.microsoft.com/office/powerpoint/2010/main" val="4097841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28</a:t>
            </a:fld>
            <a:endParaRPr lang="en-US"/>
          </a:p>
        </p:txBody>
      </p:sp>
    </p:spTree>
    <p:extLst>
      <p:ext uri="{BB962C8B-B14F-4D97-AF65-F5344CB8AC3E}">
        <p14:creationId xmlns:p14="http://schemas.microsoft.com/office/powerpoint/2010/main" val="31638936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Robert Martin lists these 7 code smells as being symptoms</a:t>
            </a:r>
            <a:r>
              <a:rPr lang="en-US" baseline="0" dirty="0"/>
              <a:t> of bad software.  Each of these 7 code smells is a symptom of complexity</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29</a:t>
            </a:fld>
            <a:endParaRPr lang="en-US"/>
          </a:p>
        </p:txBody>
      </p:sp>
    </p:spTree>
    <p:extLst>
      <p:ext uri="{BB962C8B-B14F-4D97-AF65-F5344CB8AC3E}">
        <p14:creationId xmlns:p14="http://schemas.microsoft.com/office/powerpoint/2010/main" val="244752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Complexity is the root cause of the vast majority of problems with software today. Unreliability, late delivery, lack of security — often even poor performance in large-scale systems can all be seen as deriving ultimately from unmanageable complexity. The primary status of complexity as the major cause of these other problems comes simply from the fact that being able to understand a system is a prerequisite for avoiding all of them, and of course it is this which complexity destroys.</a:t>
            </a:r>
          </a:p>
        </p:txBody>
      </p:sp>
      <p:sp>
        <p:nvSpPr>
          <p:cNvPr id="4" name="Slide Number Placeholder 3"/>
          <p:cNvSpPr>
            <a:spLocks noGrp="1"/>
          </p:cNvSpPr>
          <p:nvPr>
            <p:ph type="sldNum" sz="quarter" idx="10"/>
          </p:nvPr>
        </p:nvSpPr>
        <p:spPr/>
        <p:txBody>
          <a:bodyPr/>
          <a:lstStyle/>
          <a:p>
            <a:fld id="{F30C6DB8-B3EF-4AA0-8CD5-4429575C3D4E}" type="slidenum">
              <a:rPr lang="en-US" smtClean="0"/>
              <a:t>30</a:t>
            </a:fld>
            <a:endParaRPr lang="en-US"/>
          </a:p>
        </p:txBody>
      </p:sp>
    </p:spTree>
    <p:extLst>
      <p:ext uri="{BB962C8B-B14F-4D97-AF65-F5344CB8AC3E}">
        <p14:creationId xmlns:p14="http://schemas.microsoft.com/office/powerpoint/2010/main" val="292619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4</a:t>
            </a:fld>
            <a:endParaRPr lang="en-US"/>
          </a:p>
        </p:txBody>
      </p:sp>
    </p:spTree>
    <p:extLst>
      <p:ext uri="{BB962C8B-B14F-4D97-AF65-F5344CB8AC3E}">
        <p14:creationId xmlns:p14="http://schemas.microsoft.com/office/powerpoint/2010/main" val="14167599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Robert Martin lists these 7 code smells as being symptoms</a:t>
            </a:r>
            <a:r>
              <a:rPr lang="en-US" baseline="0" dirty="0"/>
              <a:t> of bad software.  Each of these 7 code smells is a symptom of complexity</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31</a:t>
            </a:fld>
            <a:endParaRPr lang="en-US"/>
          </a:p>
        </p:txBody>
      </p:sp>
    </p:spTree>
    <p:extLst>
      <p:ext uri="{BB962C8B-B14F-4D97-AF65-F5344CB8AC3E}">
        <p14:creationId xmlns:p14="http://schemas.microsoft.com/office/powerpoint/2010/main" val="496566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Testing This is attempting to understand a system from the outside — as a “black box”. Conclusions about the system are drawn on the basis of observations about how it behaves in certain specific situations. Testing may be performed either by human or by machine. The former is more common for whole-system testing, the latter more common for individual component testing.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Informal Reasoning This is attempting to understand the system by examining it from the inside. The hope is that by using the extra information available, a more accurate understanding can be gained.</a:t>
            </a:r>
          </a:p>
        </p:txBody>
      </p:sp>
      <p:sp>
        <p:nvSpPr>
          <p:cNvPr id="4" name="Slide Number Placeholder 3"/>
          <p:cNvSpPr>
            <a:spLocks noGrp="1"/>
          </p:cNvSpPr>
          <p:nvPr>
            <p:ph type="sldNum" sz="quarter" idx="10"/>
          </p:nvPr>
        </p:nvSpPr>
        <p:spPr/>
        <p:txBody>
          <a:bodyPr/>
          <a:lstStyle/>
          <a:p>
            <a:fld id="{F30C6DB8-B3EF-4AA0-8CD5-4429575C3D4E}" type="slidenum">
              <a:rPr lang="en-US" smtClean="0"/>
              <a:t>32</a:t>
            </a:fld>
            <a:endParaRPr lang="en-US"/>
          </a:p>
        </p:txBody>
      </p:sp>
    </p:spTree>
    <p:extLst>
      <p:ext uri="{BB962C8B-B14F-4D97-AF65-F5344CB8AC3E}">
        <p14:creationId xmlns:p14="http://schemas.microsoft.com/office/powerpoint/2010/main" val="2695205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Complexity is the root cause of the vast majority of problems with software today. Unreliability, late delivery, lack of security — often even poor performance in large-scale systems can all be seen as deriving ultimately from unmanageable complexity. The primary status of complexity as the major cause of these other problems comes simply from the fact that being able to understand a system is a prerequisite for avoiding all of them, and of course it is this which complexity destroys.</a:t>
            </a:r>
          </a:p>
          <a:p>
            <a:endParaRPr lang="en-US" dirty="0"/>
          </a:p>
          <a:p>
            <a:pPr marL="457200" indent="-457200">
              <a:buFont typeface="Arial" panose="020B0604020202020204" pitchFamily="34" charset="0"/>
              <a:buChar char="•"/>
            </a:pPr>
            <a:r>
              <a:rPr lang="en-US" sz="1200" dirty="0"/>
              <a:t>Agile approaches help us reason about complex and dynamic problems</a:t>
            </a:r>
          </a:p>
          <a:p>
            <a:pPr marL="457200" indent="-457200">
              <a:buFont typeface="Arial" panose="020B0604020202020204" pitchFamily="34" charset="0"/>
              <a:buChar char="•"/>
            </a:pPr>
            <a:r>
              <a:rPr lang="en-US" sz="1200" dirty="0"/>
              <a:t>Agile Architects use complexity metrics to help mold the design of the software</a:t>
            </a:r>
          </a:p>
          <a:p>
            <a:pPr marL="457200" indent="-457200">
              <a:buFont typeface="Arial" panose="020B0604020202020204" pitchFamily="34" charset="0"/>
              <a:buChar char="•"/>
            </a:pPr>
            <a:r>
              <a:rPr lang="en-US" sz="1200" dirty="0"/>
              <a:t>Agile architecture should not be emergent</a:t>
            </a:r>
          </a:p>
          <a:p>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33</a:t>
            </a:fld>
            <a:endParaRPr lang="en-US"/>
          </a:p>
        </p:txBody>
      </p:sp>
    </p:spTree>
    <p:extLst>
      <p:ext uri="{BB962C8B-B14F-4D97-AF65-F5344CB8AC3E}">
        <p14:creationId xmlns:p14="http://schemas.microsoft.com/office/powerpoint/2010/main" val="2777702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Rich Hickey does something very interesting</a:t>
            </a:r>
            <a:r>
              <a:rPr lang="en-US" sz="1200" b="0" i="0" kern="1200" baseline="0" dirty="0">
                <a:solidFill>
                  <a:schemeClr val="tx1"/>
                </a:solidFill>
                <a:effectLst/>
                <a:latin typeface="+mn-lt"/>
                <a:ea typeface="+mn-ea"/>
                <a:cs typeface="+mn-cs"/>
              </a:rPr>
              <a:t> in his talk, he looks at the roots of the words simple and complex and uses the ideas of braids to express the difference</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35</a:t>
            </a:fld>
            <a:endParaRPr lang="en-US"/>
          </a:p>
        </p:txBody>
      </p:sp>
    </p:spTree>
    <p:extLst>
      <p:ext uri="{BB962C8B-B14F-4D97-AF65-F5344CB8AC3E}">
        <p14:creationId xmlns:p14="http://schemas.microsoft.com/office/powerpoint/2010/main" val="13607422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36</a:t>
            </a:fld>
            <a:endParaRPr lang="en-US"/>
          </a:p>
        </p:txBody>
      </p:sp>
    </p:spTree>
    <p:extLst>
      <p:ext uri="{BB962C8B-B14F-4D97-AF65-F5344CB8AC3E}">
        <p14:creationId xmlns:p14="http://schemas.microsoft.com/office/powerpoint/2010/main" val="1295671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Three properties determine the complexity of an environment. The first, </a:t>
            </a:r>
            <a:r>
              <a:rPr lang="en-US" sz="1200" b="0" i="1" kern="1200" dirty="0">
                <a:solidFill>
                  <a:schemeClr val="tx1"/>
                </a:solidFill>
                <a:effectLst/>
                <a:latin typeface="+mn-lt"/>
                <a:ea typeface="+mn-ea"/>
                <a:cs typeface="+mn-cs"/>
              </a:rPr>
              <a:t>multiplicity</a:t>
            </a:r>
            <a:r>
              <a:rPr lang="en-US" sz="1200" b="0" i="0" kern="1200" dirty="0">
                <a:solidFill>
                  <a:schemeClr val="tx1"/>
                </a:solidFill>
                <a:effectLst/>
                <a:latin typeface="+mn-lt"/>
                <a:ea typeface="+mn-ea"/>
                <a:cs typeface="+mn-cs"/>
              </a:rPr>
              <a:t>, refers to the number of potentially interacting elements. The second, </a:t>
            </a:r>
            <a:r>
              <a:rPr lang="en-US" sz="1200" b="0" i="1" kern="1200" dirty="0">
                <a:solidFill>
                  <a:schemeClr val="tx1"/>
                </a:solidFill>
                <a:effectLst/>
                <a:latin typeface="+mn-lt"/>
                <a:ea typeface="+mn-ea"/>
                <a:cs typeface="+mn-cs"/>
              </a:rPr>
              <a:t>interdependence</a:t>
            </a:r>
            <a:r>
              <a:rPr lang="en-US" sz="1200" b="0" i="0" kern="1200" dirty="0">
                <a:solidFill>
                  <a:schemeClr val="tx1"/>
                </a:solidFill>
                <a:effectLst/>
                <a:latin typeface="+mn-lt"/>
                <a:ea typeface="+mn-ea"/>
                <a:cs typeface="+mn-cs"/>
              </a:rPr>
              <a:t>, relates to how connected those elements are. The third, </a:t>
            </a:r>
            <a:r>
              <a:rPr lang="en-US" sz="1200" b="0" i="1" kern="1200" dirty="0">
                <a:solidFill>
                  <a:schemeClr val="tx1"/>
                </a:solidFill>
                <a:effectLst/>
                <a:latin typeface="+mn-lt"/>
                <a:ea typeface="+mn-ea"/>
                <a:cs typeface="+mn-cs"/>
              </a:rPr>
              <a:t>diversity</a:t>
            </a:r>
            <a:r>
              <a:rPr lang="en-US" sz="1200" b="0" i="0" kern="1200" dirty="0">
                <a:solidFill>
                  <a:schemeClr val="tx1"/>
                </a:solidFill>
                <a:effectLst/>
                <a:latin typeface="+mn-lt"/>
                <a:ea typeface="+mn-ea"/>
                <a:cs typeface="+mn-cs"/>
              </a:rPr>
              <a:t>, has to do with the degree of their heterogeneity. The greater the multiplicity, interdependence, and diversity, the greater the complexity. An organic growth program, for example, is highly complex—it contains a large number of interactive, interdependent, diverse elements.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It’s possible to understand both simple and complicated systems by identifying and modeling the relationships between the parts; the relationships can be reduced to clear, predictable interactions. It’s not possible to understand complex systems in this way, because all the elements are interacting continuously and unpredictably.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removing</a:t>
            </a:r>
            <a:r>
              <a:rPr lang="en-US" sz="1200" b="0" i="0" kern="1200" baseline="0" dirty="0">
                <a:solidFill>
                  <a:schemeClr val="tx1"/>
                </a:solidFill>
                <a:effectLst/>
                <a:latin typeface="+mn-lt"/>
                <a:ea typeface="+mn-ea"/>
                <a:cs typeface="+mn-cs"/>
              </a:rPr>
              <a:t> a cars seats causes the car not to start then there is complexity in the system.</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37</a:t>
            </a:fld>
            <a:endParaRPr lang="en-US"/>
          </a:p>
        </p:txBody>
      </p:sp>
    </p:spTree>
    <p:extLst>
      <p:ext uri="{BB962C8B-B14F-4D97-AF65-F5344CB8AC3E}">
        <p14:creationId xmlns:p14="http://schemas.microsoft.com/office/powerpoint/2010/main" val="353746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Rich Hickey argued in his talk Simple Made Easy that simplicity is objective but easiness is subjective. Something is simple if it is singular: it does one thing, it is made of one thing, etc. Something is easy if it is close at hand, i.e. familiar.</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5</a:t>
            </a:fld>
            <a:endParaRPr lang="en-US"/>
          </a:p>
        </p:txBody>
      </p:sp>
    </p:spTree>
    <p:extLst>
      <p:ext uri="{BB962C8B-B14F-4D97-AF65-F5344CB8AC3E}">
        <p14:creationId xmlns:p14="http://schemas.microsoft.com/office/powerpoint/2010/main" val="2277222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Rich Hickey argued in his talk Simple Made Easy that simplicity is objective but easiness is subjective. Something is simple if it is singular: it does one thing, it is made of one thing, etc. Something is easy if it is close at hand, i.e. familiar.</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6</a:t>
            </a:fld>
            <a:endParaRPr lang="en-US"/>
          </a:p>
        </p:txBody>
      </p:sp>
    </p:spTree>
    <p:extLst>
      <p:ext uri="{BB962C8B-B14F-4D97-AF65-F5344CB8AC3E}">
        <p14:creationId xmlns:p14="http://schemas.microsoft.com/office/powerpoint/2010/main" val="359966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ignore complexity you will invariably</a:t>
            </a:r>
            <a:r>
              <a:rPr lang="en-US" baseline="0" dirty="0"/>
              <a:t> slow down over the long haul.</a:t>
            </a:r>
          </a:p>
          <a:p>
            <a:endParaRPr lang="en-US" baseline="0" dirty="0"/>
          </a:p>
        </p:txBody>
      </p:sp>
      <p:sp>
        <p:nvSpPr>
          <p:cNvPr id="4" name="Slide Number Placeholder 3"/>
          <p:cNvSpPr>
            <a:spLocks noGrp="1"/>
          </p:cNvSpPr>
          <p:nvPr>
            <p:ph type="sldNum" sz="quarter" idx="10"/>
          </p:nvPr>
        </p:nvSpPr>
        <p:spPr/>
        <p:txBody>
          <a:bodyPr/>
          <a:lstStyle/>
          <a:p>
            <a:fld id="{F30C6DB8-B3EF-4AA0-8CD5-4429575C3D4E}" type="slidenum">
              <a:rPr lang="en-US" smtClean="0"/>
              <a:t>7</a:t>
            </a:fld>
            <a:endParaRPr lang="en-US"/>
          </a:p>
        </p:txBody>
      </p:sp>
    </p:spTree>
    <p:extLst>
      <p:ext uri="{BB962C8B-B14F-4D97-AF65-F5344CB8AC3E}">
        <p14:creationId xmlns:p14="http://schemas.microsoft.com/office/powerpoint/2010/main" val="4053060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Rich Hickey does something very interesting</a:t>
            </a:r>
            <a:r>
              <a:rPr lang="en-US" sz="1200" b="0" i="0" kern="1200" baseline="0" dirty="0">
                <a:solidFill>
                  <a:schemeClr val="tx1"/>
                </a:solidFill>
                <a:effectLst/>
                <a:latin typeface="+mn-lt"/>
                <a:ea typeface="+mn-ea"/>
                <a:cs typeface="+mn-cs"/>
              </a:rPr>
              <a:t> in his talk, he looks at the roots of the words simple and complex and uses the ideas of braids to express the difference</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8</a:t>
            </a:fld>
            <a:endParaRPr lang="en-US"/>
          </a:p>
        </p:txBody>
      </p:sp>
    </p:spTree>
    <p:extLst>
      <p:ext uri="{BB962C8B-B14F-4D97-AF65-F5344CB8AC3E}">
        <p14:creationId xmlns:p14="http://schemas.microsoft.com/office/powerpoint/2010/main" val="88332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Absolute zero by definition contains no heat</a:t>
            </a:r>
          </a:p>
          <a:p>
            <a:pPr marL="0" indent="0">
              <a:buFont typeface="Arial" panose="020B0604020202020204" pitchFamily="34" charset="0"/>
              <a:buNone/>
            </a:pPr>
            <a:r>
              <a:rPr lang="en-US" dirty="0"/>
              <a:t>There is no absolute heat, things can always get hotter</a:t>
            </a:r>
          </a:p>
          <a:p>
            <a:endParaRPr lang="en-US" dirty="0"/>
          </a:p>
          <a:p>
            <a:r>
              <a:rPr lang="en-US" dirty="0"/>
              <a:t>We can never add simplicity, only remove complexity.</a:t>
            </a:r>
            <a:r>
              <a:rPr lang="en-US" baseline="0" dirty="0"/>
              <a:t>  The functionality required by our application places a lower limit on the complexity required.  </a:t>
            </a:r>
            <a:endParaRPr lang="en-US" dirty="0"/>
          </a:p>
        </p:txBody>
      </p:sp>
      <p:sp>
        <p:nvSpPr>
          <p:cNvPr id="4" name="Slide Number Placeholder 3"/>
          <p:cNvSpPr>
            <a:spLocks noGrp="1"/>
          </p:cNvSpPr>
          <p:nvPr>
            <p:ph type="sldNum" sz="quarter" idx="10"/>
          </p:nvPr>
        </p:nvSpPr>
        <p:spPr/>
        <p:txBody>
          <a:bodyPr/>
          <a:lstStyle/>
          <a:p>
            <a:fld id="{F30C6DB8-B3EF-4AA0-8CD5-4429575C3D4E}" type="slidenum">
              <a:rPr lang="en-US" smtClean="0"/>
              <a:t>9</a:t>
            </a:fld>
            <a:endParaRPr lang="en-US"/>
          </a:p>
        </p:txBody>
      </p:sp>
    </p:spTree>
    <p:extLst>
      <p:ext uri="{BB962C8B-B14F-4D97-AF65-F5344CB8AC3E}">
        <p14:creationId xmlns:p14="http://schemas.microsoft.com/office/powerpoint/2010/main" val="114389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Epistemic complexity relates to the predictability of system properties when changes are proposed.  If you don’t have enough knowledge of the system and it’s components, you cannot make predictions about it, even if the system does not have dynamic, dependent relationships between components.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Complexity is not only a property of the system, but also a property of the system observer (software developer).  If an expert has knowledge of a system and can reliably make changes, but then gets hit by a bus, his/her replacement may never be able to accrue the same level of understanding because he/she didn’t do the original work.</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can’t capture this component of complexity, but we can lessen its impact on our system by managing the dependent relationship between components.</a:t>
            </a:r>
          </a:p>
        </p:txBody>
      </p:sp>
      <p:sp>
        <p:nvSpPr>
          <p:cNvPr id="4" name="Slide Number Placeholder 3"/>
          <p:cNvSpPr>
            <a:spLocks noGrp="1"/>
          </p:cNvSpPr>
          <p:nvPr>
            <p:ph type="sldNum" sz="quarter" idx="10"/>
          </p:nvPr>
        </p:nvSpPr>
        <p:spPr/>
        <p:txBody>
          <a:bodyPr/>
          <a:lstStyle/>
          <a:p>
            <a:fld id="{F30C6DB8-B3EF-4AA0-8CD5-4429575C3D4E}" type="slidenum">
              <a:rPr lang="en-US" smtClean="0"/>
              <a:t>10</a:t>
            </a:fld>
            <a:endParaRPr lang="en-US"/>
          </a:p>
        </p:txBody>
      </p:sp>
    </p:spTree>
    <p:extLst>
      <p:ext uri="{BB962C8B-B14F-4D97-AF65-F5344CB8AC3E}">
        <p14:creationId xmlns:p14="http://schemas.microsoft.com/office/powerpoint/2010/main" val="386693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3/6/2016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3/6/2016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3/6/2016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3/6/2016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tc.gsfc.nasa.gov/support/OSMASAS_SEP01/Principal_Components_of_Orthogonal_Object_Oriented_Metric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tc.gsfc.nasa.gov/support/OSMASAS_SEP01/Principal_Components_of_Orthogonal_Object_Oriented_Metrics.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infoq.com/presentations/Simple-Made-Easy" TargetMode="External"/><Relationship Id="rId3" Type="http://schemas.openxmlformats.org/officeDocument/2006/relationships/hyperlink" Target="http://www.johndcook.com/blog/2011/11/11/simple-versus-easy/" TargetMode="External"/><Relationship Id="rId7" Type="http://schemas.openxmlformats.org/officeDocument/2006/relationships/hyperlink" Target="https://www.youtube.com/watch?v=TMuno5RZNeE" TargetMode="External"/><Relationship Id="rId2" Type="http://schemas.openxmlformats.org/officeDocument/2006/relationships/hyperlink" Target="https://hbr.org/2011/09/learning-to-live-with-complexity" TargetMode="External"/><Relationship Id="rId1" Type="http://schemas.openxmlformats.org/officeDocument/2006/relationships/slideLayout" Target="../slideLayouts/slideLayout2.xml"/><Relationship Id="rId6" Type="http://schemas.openxmlformats.org/officeDocument/2006/relationships/hyperlink" Target="http://www.slideshare.net/jws7/software-complexity-8456531?next_slideshow=1" TargetMode="External"/><Relationship Id="rId11" Type="http://schemas.openxmlformats.org/officeDocument/2006/relationships/hyperlink" Target="http://www.codingthearchitecture.com/presentations/sa2011-just-enough-up-front-design" TargetMode="External"/><Relationship Id="rId5" Type="http://schemas.openxmlformats.org/officeDocument/2006/relationships/hyperlink" Target="https://blog.8thlight.com/uncle-bob/2011/10/20/Simple-Hickey.html" TargetMode="External"/><Relationship Id="rId10" Type="http://schemas.openxmlformats.org/officeDocument/2006/relationships/hyperlink" Target="http://www.acis.pamplin.vt.edu/faculty/tegarden/wrk-pap/DSS.PDF" TargetMode="External"/><Relationship Id="rId4" Type="http://schemas.openxmlformats.org/officeDocument/2006/relationships/hyperlink" Target="http://shaffner.us/cs/papers/tarpit.pdf" TargetMode="External"/><Relationship Id="rId9" Type="http://schemas.openxmlformats.org/officeDocument/2006/relationships/hyperlink" Target="http://press.princeton.edu/titles/8429.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9456338" cy="3329581"/>
          </a:xfrm>
        </p:spPr>
        <p:txBody>
          <a:bodyPr/>
          <a:lstStyle/>
          <a:p>
            <a:r>
              <a:rPr lang="en-US" sz="6000" dirty="0"/>
              <a:t>Architecting Complexity</a:t>
            </a:r>
          </a:p>
        </p:txBody>
      </p:sp>
      <p:sp>
        <p:nvSpPr>
          <p:cNvPr id="3" name="Subtitle 2"/>
          <p:cNvSpPr>
            <a:spLocks noGrp="1"/>
          </p:cNvSpPr>
          <p:nvPr>
            <p:ph type="subTitle" idx="1"/>
          </p:nvPr>
        </p:nvSpPr>
        <p:spPr/>
        <p:txBody>
          <a:bodyPr/>
          <a:lstStyle/>
          <a:p>
            <a:r>
              <a:rPr lang="en-US" dirty="0"/>
              <a:t>How Understanding Complexity Promotes Simplicity</a:t>
            </a:r>
          </a:p>
        </p:txBody>
      </p:sp>
    </p:spTree>
    <p:extLst>
      <p:ext uri="{BB962C8B-B14F-4D97-AF65-F5344CB8AC3E}">
        <p14:creationId xmlns:p14="http://schemas.microsoft.com/office/powerpoint/2010/main" val="109894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Complexity</a:t>
            </a:r>
          </a:p>
        </p:txBody>
      </p:sp>
      <p:sp>
        <p:nvSpPr>
          <p:cNvPr id="4" name="TextBox 3"/>
          <p:cNvSpPr txBox="1"/>
          <p:nvPr/>
        </p:nvSpPr>
        <p:spPr>
          <a:xfrm>
            <a:off x="3125972" y="2324986"/>
            <a:ext cx="5564372" cy="1754326"/>
          </a:xfrm>
          <a:prstGeom prst="rect">
            <a:avLst/>
          </a:prstGeom>
          <a:noFill/>
        </p:spPr>
        <p:txBody>
          <a:bodyPr wrap="square" rtlCol="0">
            <a:spAutoFit/>
          </a:bodyPr>
          <a:lstStyle/>
          <a:p>
            <a:r>
              <a:rPr lang="en-US" dirty="0"/>
              <a:t>“The true meaning of software complexity is the difficulty to maintain, change and understand software”</a:t>
            </a:r>
            <a:br>
              <a:rPr lang="en-US" dirty="0"/>
            </a:br>
            <a:endParaRPr lang="en-US" dirty="0"/>
          </a:p>
          <a:p>
            <a:r>
              <a:rPr lang="en-US" dirty="0"/>
              <a:t>-H. </a:t>
            </a:r>
            <a:r>
              <a:rPr lang="en-US" dirty="0" err="1"/>
              <a:t>Zuse</a:t>
            </a:r>
            <a:r>
              <a:rPr lang="en-US" dirty="0"/>
              <a:t>, Software Complexity Measures and Models</a:t>
            </a:r>
          </a:p>
        </p:txBody>
      </p:sp>
    </p:spTree>
    <p:extLst>
      <p:ext uri="{BB962C8B-B14F-4D97-AF65-F5344CB8AC3E}">
        <p14:creationId xmlns:p14="http://schemas.microsoft.com/office/powerpoint/2010/main" val="356333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Complexity</a:t>
            </a:r>
          </a:p>
        </p:txBody>
      </p:sp>
      <p:sp>
        <p:nvSpPr>
          <p:cNvPr id="3" name="Rounded Rectangle 2"/>
          <p:cNvSpPr/>
          <p:nvPr/>
        </p:nvSpPr>
        <p:spPr>
          <a:xfrm>
            <a:off x="3788738" y="2133600"/>
            <a:ext cx="2204484" cy="7655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Understanding Software</a:t>
            </a:r>
          </a:p>
        </p:txBody>
      </p:sp>
      <p:sp>
        <p:nvSpPr>
          <p:cNvPr id="5" name="Rounded Rectangle 4"/>
          <p:cNvSpPr/>
          <p:nvPr/>
        </p:nvSpPr>
        <p:spPr>
          <a:xfrm>
            <a:off x="1123806" y="3615070"/>
            <a:ext cx="2204484" cy="76554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Testing</a:t>
            </a:r>
          </a:p>
        </p:txBody>
      </p:sp>
      <p:sp>
        <p:nvSpPr>
          <p:cNvPr id="6" name="Rounded Rectangle 5"/>
          <p:cNvSpPr/>
          <p:nvPr/>
        </p:nvSpPr>
        <p:spPr>
          <a:xfrm>
            <a:off x="6418820" y="3615070"/>
            <a:ext cx="2204484" cy="76554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Reasoning</a:t>
            </a:r>
          </a:p>
        </p:txBody>
      </p:sp>
      <p:cxnSp>
        <p:nvCxnSpPr>
          <p:cNvPr id="13" name="Straight Connector 12"/>
          <p:cNvCxnSpPr>
            <a:stCxn id="5" idx="0"/>
            <a:endCxn id="3" idx="2"/>
          </p:cNvCxnSpPr>
          <p:nvPr/>
        </p:nvCxnSpPr>
        <p:spPr>
          <a:xfrm rot="5400000" flipH="1" flipV="1">
            <a:off x="3200551" y="1924641"/>
            <a:ext cx="715926" cy="2664932"/>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2"/>
          <p:cNvCxnSpPr>
            <a:stCxn id="6" idx="0"/>
            <a:endCxn id="3" idx="2"/>
          </p:cNvCxnSpPr>
          <p:nvPr/>
        </p:nvCxnSpPr>
        <p:spPr>
          <a:xfrm rot="16200000" flipV="1">
            <a:off x="5848058" y="1942066"/>
            <a:ext cx="715926" cy="2630082"/>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123806" y="4919330"/>
            <a:ext cx="2204484" cy="148855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Trying to understand the software from the outside</a:t>
            </a:r>
          </a:p>
        </p:txBody>
      </p:sp>
      <p:sp>
        <p:nvSpPr>
          <p:cNvPr id="32" name="Rounded Rectangle 31"/>
          <p:cNvSpPr/>
          <p:nvPr/>
        </p:nvSpPr>
        <p:spPr>
          <a:xfrm>
            <a:off x="6418820" y="4919330"/>
            <a:ext cx="2204484" cy="148855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Trying to understand the software from the inside</a:t>
            </a:r>
          </a:p>
        </p:txBody>
      </p:sp>
      <p:cxnSp>
        <p:nvCxnSpPr>
          <p:cNvPr id="33" name="Straight Connector 12"/>
          <p:cNvCxnSpPr>
            <a:stCxn id="31" idx="0"/>
            <a:endCxn id="5" idx="2"/>
          </p:cNvCxnSpPr>
          <p:nvPr/>
        </p:nvCxnSpPr>
        <p:spPr>
          <a:xfrm flipV="1">
            <a:off x="2226048" y="4380614"/>
            <a:ext cx="0" cy="538716"/>
          </a:xfrm>
          <a:prstGeom prst="straightConnector1">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2"/>
          <p:cNvCxnSpPr>
            <a:stCxn id="32" idx="0"/>
            <a:endCxn id="6" idx="2"/>
          </p:cNvCxnSpPr>
          <p:nvPr/>
        </p:nvCxnSpPr>
        <p:spPr>
          <a:xfrm flipV="1">
            <a:off x="7521062" y="4380614"/>
            <a:ext cx="0" cy="538716"/>
          </a:xfrm>
          <a:prstGeom prst="straightConnector1">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38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Complexity</a:t>
            </a:r>
          </a:p>
        </p:txBody>
      </p:sp>
      <p:sp>
        <p:nvSpPr>
          <p:cNvPr id="3" name="Rounded Rectangle 2"/>
          <p:cNvSpPr/>
          <p:nvPr/>
        </p:nvSpPr>
        <p:spPr>
          <a:xfrm>
            <a:off x="3788738" y="2133600"/>
            <a:ext cx="2204484" cy="7655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Understanding Software</a:t>
            </a:r>
          </a:p>
        </p:txBody>
      </p:sp>
      <p:sp>
        <p:nvSpPr>
          <p:cNvPr id="5" name="Rounded Rectangle 4"/>
          <p:cNvSpPr/>
          <p:nvPr/>
        </p:nvSpPr>
        <p:spPr>
          <a:xfrm>
            <a:off x="1123806" y="3615070"/>
            <a:ext cx="2204484" cy="76554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Testing</a:t>
            </a:r>
          </a:p>
        </p:txBody>
      </p:sp>
      <p:sp>
        <p:nvSpPr>
          <p:cNvPr id="6" name="Rounded Rectangle 5"/>
          <p:cNvSpPr/>
          <p:nvPr/>
        </p:nvSpPr>
        <p:spPr>
          <a:xfrm>
            <a:off x="6418820" y="3615070"/>
            <a:ext cx="2204484" cy="76554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Reasoning</a:t>
            </a:r>
          </a:p>
        </p:txBody>
      </p:sp>
      <p:sp>
        <p:nvSpPr>
          <p:cNvPr id="7" name="Rounded Rectangle 6"/>
          <p:cNvSpPr/>
          <p:nvPr/>
        </p:nvSpPr>
        <p:spPr>
          <a:xfrm>
            <a:off x="1123806" y="5082362"/>
            <a:ext cx="2204484" cy="7655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Cyclomatic</a:t>
            </a:r>
            <a:r>
              <a:rPr lang="en-US" dirty="0"/>
              <a:t> Complexity</a:t>
            </a:r>
          </a:p>
        </p:txBody>
      </p:sp>
      <p:sp>
        <p:nvSpPr>
          <p:cNvPr id="8" name="Rounded Rectangle 7"/>
          <p:cNvSpPr/>
          <p:nvPr/>
        </p:nvSpPr>
        <p:spPr>
          <a:xfrm>
            <a:off x="3902150" y="5089451"/>
            <a:ext cx="2204484" cy="7655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Coupling</a:t>
            </a:r>
          </a:p>
        </p:txBody>
      </p:sp>
      <p:sp>
        <p:nvSpPr>
          <p:cNvPr id="9" name="Rounded Rectangle 8"/>
          <p:cNvSpPr/>
          <p:nvPr/>
        </p:nvSpPr>
        <p:spPr>
          <a:xfrm>
            <a:off x="6418820" y="5089451"/>
            <a:ext cx="2204484" cy="7655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Cohesion</a:t>
            </a:r>
          </a:p>
        </p:txBody>
      </p:sp>
      <p:sp>
        <p:nvSpPr>
          <p:cNvPr id="10" name="Rounded Rectangle 9"/>
          <p:cNvSpPr/>
          <p:nvPr/>
        </p:nvSpPr>
        <p:spPr>
          <a:xfrm>
            <a:off x="3664688" y="4557823"/>
            <a:ext cx="7740504" cy="1584613"/>
          </a:xfrm>
          <a:prstGeom prst="roundRect">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8935490" y="5089451"/>
            <a:ext cx="2204484" cy="7655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Size</a:t>
            </a:r>
          </a:p>
        </p:txBody>
      </p:sp>
      <p:cxnSp>
        <p:nvCxnSpPr>
          <p:cNvPr id="13" name="Straight Connector 12"/>
          <p:cNvCxnSpPr>
            <a:stCxn id="5" idx="0"/>
            <a:endCxn id="3" idx="2"/>
          </p:cNvCxnSpPr>
          <p:nvPr/>
        </p:nvCxnSpPr>
        <p:spPr>
          <a:xfrm rot="5400000" flipH="1" flipV="1">
            <a:off x="3200551" y="1924641"/>
            <a:ext cx="715926" cy="2664932"/>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2"/>
          <p:cNvCxnSpPr>
            <a:stCxn id="6" idx="0"/>
            <a:endCxn id="3" idx="2"/>
          </p:cNvCxnSpPr>
          <p:nvPr/>
        </p:nvCxnSpPr>
        <p:spPr>
          <a:xfrm rot="16200000" flipV="1">
            <a:off x="5848058" y="1942066"/>
            <a:ext cx="715926" cy="2630082"/>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2"/>
          <p:cNvCxnSpPr>
            <a:stCxn id="7" idx="0"/>
            <a:endCxn id="5" idx="2"/>
          </p:cNvCxnSpPr>
          <p:nvPr/>
        </p:nvCxnSpPr>
        <p:spPr>
          <a:xfrm flipV="1">
            <a:off x="2226048" y="4380614"/>
            <a:ext cx="0" cy="701748"/>
          </a:xfrm>
          <a:prstGeom prst="straightConnector1">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2"/>
          <p:cNvCxnSpPr>
            <a:stCxn id="9" idx="0"/>
            <a:endCxn id="6" idx="2"/>
          </p:cNvCxnSpPr>
          <p:nvPr/>
        </p:nvCxnSpPr>
        <p:spPr>
          <a:xfrm flipV="1">
            <a:off x="7521062" y="4380614"/>
            <a:ext cx="0" cy="708837"/>
          </a:xfrm>
          <a:prstGeom prst="straightConnector1">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2"/>
          <p:cNvCxnSpPr>
            <a:stCxn id="8" idx="0"/>
            <a:endCxn id="6" idx="2"/>
          </p:cNvCxnSpPr>
          <p:nvPr/>
        </p:nvCxnSpPr>
        <p:spPr>
          <a:xfrm rot="5400000" flipH="1" flipV="1">
            <a:off x="5908309" y="3476698"/>
            <a:ext cx="708837" cy="2516670"/>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2"/>
          <p:cNvCxnSpPr>
            <a:stCxn id="11" idx="0"/>
            <a:endCxn id="6" idx="2"/>
          </p:cNvCxnSpPr>
          <p:nvPr/>
        </p:nvCxnSpPr>
        <p:spPr>
          <a:xfrm rot="16200000" flipV="1">
            <a:off x="8424979" y="3476698"/>
            <a:ext cx="708837" cy="2516670"/>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6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Epistemic Complexity</a:t>
            </a:r>
          </a:p>
        </p:txBody>
      </p:sp>
      <p:sp>
        <p:nvSpPr>
          <p:cNvPr id="3" name="Rounded Rectangle 2"/>
          <p:cNvSpPr/>
          <p:nvPr/>
        </p:nvSpPr>
        <p:spPr>
          <a:xfrm>
            <a:off x="4143456" y="2108791"/>
            <a:ext cx="2204484" cy="7655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Understanding Software</a:t>
            </a:r>
          </a:p>
        </p:txBody>
      </p:sp>
      <p:sp>
        <p:nvSpPr>
          <p:cNvPr id="6" name="Rounded Rectangle 5"/>
          <p:cNvSpPr/>
          <p:nvPr/>
        </p:nvSpPr>
        <p:spPr>
          <a:xfrm>
            <a:off x="4143456" y="3615070"/>
            <a:ext cx="2204484" cy="76554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Reasoning</a:t>
            </a:r>
          </a:p>
        </p:txBody>
      </p:sp>
      <p:sp>
        <p:nvSpPr>
          <p:cNvPr id="8" name="Rounded Rectangle 7"/>
          <p:cNvSpPr/>
          <p:nvPr/>
        </p:nvSpPr>
        <p:spPr>
          <a:xfrm>
            <a:off x="1626786" y="5089451"/>
            <a:ext cx="2204484" cy="7655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Coupling</a:t>
            </a:r>
          </a:p>
        </p:txBody>
      </p:sp>
      <p:sp>
        <p:nvSpPr>
          <p:cNvPr id="9" name="Rounded Rectangle 8"/>
          <p:cNvSpPr/>
          <p:nvPr/>
        </p:nvSpPr>
        <p:spPr>
          <a:xfrm>
            <a:off x="4143456" y="5089451"/>
            <a:ext cx="2204484" cy="7655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Cohesion</a:t>
            </a:r>
          </a:p>
        </p:txBody>
      </p:sp>
      <p:sp>
        <p:nvSpPr>
          <p:cNvPr id="10" name="Rounded Rectangle 9"/>
          <p:cNvSpPr/>
          <p:nvPr/>
        </p:nvSpPr>
        <p:spPr>
          <a:xfrm>
            <a:off x="1389324" y="4557823"/>
            <a:ext cx="7740504" cy="1584613"/>
          </a:xfrm>
          <a:prstGeom prst="roundRect">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ounded Rectangle 10"/>
          <p:cNvSpPr/>
          <p:nvPr/>
        </p:nvSpPr>
        <p:spPr>
          <a:xfrm>
            <a:off x="6660126" y="5089451"/>
            <a:ext cx="2204484" cy="765544"/>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Size</a:t>
            </a:r>
          </a:p>
        </p:txBody>
      </p:sp>
      <p:cxnSp>
        <p:nvCxnSpPr>
          <p:cNvPr id="14" name="Straight Connector 12"/>
          <p:cNvCxnSpPr>
            <a:stCxn id="6" idx="0"/>
            <a:endCxn id="3" idx="2"/>
          </p:cNvCxnSpPr>
          <p:nvPr/>
        </p:nvCxnSpPr>
        <p:spPr>
          <a:xfrm flipV="1">
            <a:off x="5245698" y="2874335"/>
            <a:ext cx="0" cy="740735"/>
          </a:xfrm>
          <a:prstGeom prst="straightConnector1">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12"/>
          <p:cNvCxnSpPr>
            <a:stCxn id="9" idx="0"/>
            <a:endCxn id="6" idx="2"/>
          </p:cNvCxnSpPr>
          <p:nvPr/>
        </p:nvCxnSpPr>
        <p:spPr>
          <a:xfrm flipV="1">
            <a:off x="5245698" y="4380614"/>
            <a:ext cx="0" cy="708837"/>
          </a:xfrm>
          <a:prstGeom prst="straightConnector1">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12"/>
          <p:cNvCxnSpPr>
            <a:stCxn id="8" idx="0"/>
            <a:endCxn id="6" idx="2"/>
          </p:cNvCxnSpPr>
          <p:nvPr/>
        </p:nvCxnSpPr>
        <p:spPr>
          <a:xfrm rot="5400000" flipH="1" flipV="1">
            <a:off x="3632945" y="3476698"/>
            <a:ext cx="708837" cy="2516670"/>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12"/>
          <p:cNvCxnSpPr>
            <a:stCxn id="11" idx="0"/>
            <a:endCxn id="6" idx="2"/>
          </p:cNvCxnSpPr>
          <p:nvPr/>
        </p:nvCxnSpPr>
        <p:spPr>
          <a:xfrm rot="16200000" flipV="1">
            <a:off x="6149615" y="3476698"/>
            <a:ext cx="708837" cy="2516670"/>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9367290" y="5089451"/>
            <a:ext cx="2204484" cy="765544"/>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Observer</a:t>
            </a:r>
          </a:p>
        </p:txBody>
      </p:sp>
      <p:cxnSp>
        <p:nvCxnSpPr>
          <p:cNvPr id="19" name="Straight Connector 12"/>
          <p:cNvCxnSpPr>
            <a:stCxn id="18" idx="0"/>
            <a:endCxn id="6" idx="2"/>
          </p:cNvCxnSpPr>
          <p:nvPr/>
        </p:nvCxnSpPr>
        <p:spPr>
          <a:xfrm rot="16200000" flipV="1">
            <a:off x="7503197" y="2123116"/>
            <a:ext cx="708837" cy="5223834"/>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7" name="Cloud 6"/>
          <p:cNvSpPr/>
          <p:nvPr/>
        </p:nvSpPr>
        <p:spPr>
          <a:xfrm>
            <a:off x="7562851" y="2552901"/>
            <a:ext cx="2249382" cy="1660554"/>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Developers</a:t>
            </a:r>
          </a:p>
        </p:txBody>
      </p:sp>
      <p:sp>
        <p:nvSpPr>
          <p:cNvPr id="20" name="Cloud 19"/>
          <p:cNvSpPr/>
          <p:nvPr/>
        </p:nvSpPr>
        <p:spPr>
          <a:xfrm>
            <a:off x="9903491" y="2552901"/>
            <a:ext cx="2249382" cy="1660554"/>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Customers</a:t>
            </a:r>
          </a:p>
        </p:txBody>
      </p:sp>
      <p:cxnSp>
        <p:nvCxnSpPr>
          <p:cNvPr id="13" name="Straight Arrow Connector 12"/>
          <p:cNvCxnSpPr>
            <a:stCxn id="7" idx="1"/>
          </p:cNvCxnSpPr>
          <p:nvPr/>
        </p:nvCxnSpPr>
        <p:spPr>
          <a:xfrm>
            <a:off x="8687542" y="4211687"/>
            <a:ext cx="1138275" cy="877764"/>
          </a:xfrm>
          <a:prstGeom prst="straightConnector1">
            <a:avLst/>
          </a:prstGeom>
          <a:ln w="254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0" idx="1"/>
          </p:cNvCxnSpPr>
          <p:nvPr/>
        </p:nvCxnSpPr>
        <p:spPr>
          <a:xfrm flipH="1">
            <a:off x="10750990" y="4211687"/>
            <a:ext cx="277192" cy="877764"/>
          </a:xfrm>
          <a:prstGeom prst="straightConnector1">
            <a:avLst/>
          </a:prstGeom>
          <a:ln w="25400">
            <a:solidFill>
              <a:schemeClr val="tx1">
                <a:lumMod val="9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50645" y="1179411"/>
            <a:ext cx="3152188" cy="1200329"/>
          </a:xfrm>
          <a:prstGeom prst="rect">
            <a:avLst/>
          </a:prstGeom>
          <a:noFill/>
        </p:spPr>
        <p:txBody>
          <a:bodyPr wrap="square" rtlCol="0">
            <a:spAutoFit/>
          </a:bodyPr>
          <a:lstStyle/>
          <a:p>
            <a:r>
              <a:rPr lang="en-US" dirty="0"/>
              <a:t>"The richness of the knowledge that is embedded in an artifact"</a:t>
            </a:r>
          </a:p>
          <a:p>
            <a:r>
              <a:rPr lang="en-US" dirty="0"/>
              <a:t>-</a:t>
            </a:r>
            <a:r>
              <a:rPr lang="en-US" dirty="0" err="1"/>
              <a:t>Dasgupta</a:t>
            </a:r>
            <a:endParaRPr lang="en-US" dirty="0"/>
          </a:p>
        </p:txBody>
      </p:sp>
    </p:spTree>
    <p:extLst>
      <p:ext uri="{BB962C8B-B14F-4D97-AF65-F5344CB8AC3E}">
        <p14:creationId xmlns:p14="http://schemas.microsoft.com/office/powerpoint/2010/main" val="349658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Complexity</a:t>
            </a:r>
          </a:p>
        </p:txBody>
      </p:sp>
      <p:pic>
        <p:nvPicPr>
          <p:cNvPr id="3" name="Picture 2"/>
          <p:cNvPicPr>
            <a:picLocks noChangeAspect="1"/>
          </p:cNvPicPr>
          <p:nvPr/>
        </p:nvPicPr>
        <p:blipFill>
          <a:blip r:embed="rId3"/>
          <a:stretch>
            <a:fillRect/>
          </a:stretch>
        </p:blipFill>
        <p:spPr>
          <a:xfrm>
            <a:off x="5224853" y="1924283"/>
            <a:ext cx="6257143" cy="3733333"/>
          </a:xfrm>
          <a:prstGeom prst="rect">
            <a:avLst/>
          </a:prstGeom>
        </p:spPr>
      </p:pic>
      <p:sp>
        <p:nvSpPr>
          <p:cNvPr id="5" name="TextBox 4"/>
          <p:cNvSpPr txBox="1"/>
          <p:nvPr/>
        </p:nvSpPr>
        <p:spPr>
          <a:xfrm>
            <a:off x="1000125" y="1924283"/>
            <a:ext cx="322897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Resource Contention</a:t>
            </a:r>
          </a:p>
          <a:p>
            <a:pPr marL="742950" lvl="1" indent="-285750">
              <a:buFont typeface="Arial" panose="020B0604020202020204" pitchFamily="34" charset="0"/>
              <a:buChar char="•"/>
            </a:pPr>
            <a:r>
              <a:rPr lang="en-US" dirty="0"/>
              <a:t>CPU</a:t>
            </a:r>
          </a:p>
          <a:p>
            <a:pPr marL="742950" lvl="1" indent="-285750">
              <a:buFont typeface="Arial" panose="020B0604020202020204" pitchFamily="34" charset="0"/>
              <a:buChar char="•"/>
            </a:pPr>
            <a:r>
              <a:rPr lang="en-US" dirty="0"/>
              <a:t>RAM</a:t>
            </a:r>
          </a:p>
          <a:p>
            <a:pPr marL="285750" indent="-285750">
              <a:buFont typeface="Arial" panose="020B0604020202020204" pitchFamily="34" charset="0"/>
              <a:buChar char="•"/>
            </a:pPr>
            <a:r>
              <a:rPr lang="en-US" dirty="0"/>
              <a:t>Segmentation</a:t>
            </a:r>
          </a:p>
          <a:p>
            <a:pPr marL="742950" lvl="1" indent="-285750">
              <a:buFont typeface="Arial" panose="020B0604020202020204" pitchFamily="34" charset="0"/>
              <a:buChar char="•"/>
            </a:pPr>
            <a:r>
              <a:rPr lang="en-US" dirty="0"/>
              <a:t>Execution System</a:t>
            </a:r>
          </a:p>
          <a:p>
            <a:pPr marL="742950" lvl="1" indent="-285750">
              <a:buFont typeface="Arial" panose="020B0604020202020204" pitchFamily="34" charset="0"/>
              <a:buChar char="•"/>
            </a:pPr>
            <a:r>
              <a:rPr lang="en-US" dirty="0"/>
              <a:t>Root Loop</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92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 Complexity</a:t>
            </a:r>
          </a:p>
        </p:txBody>
      </p:sp>
      <p:sp>
        <p:nvSpPr>
          <p:cNvPr id="4" name="TextBox 3"/>
          <p:cNvSpPr txBox="1"/>
          <p:nvPr/>
        </p:nvSpPr>
        <p:spPr>
          <a:xfrm>
            <a:off x="3203945" y="2690336"/>
            <a:ext cx="5784111" cy="2308324"/>
          </a:xfrm>
          <a:prstGeom prst="rect">
            <a:avLst/>
          </a:prstGeom>
          <a:noFill/>
        </p:spPr>
        <p:txBody>
          <a:bodyPr wrap="square" rtlCol="0">
            <a:spAutoFit/>
          </a:bodyPr>
          <a:lstStyle/>
          <a:p>
            <a:r>
              <a:rPr lang="en-US" sz="2400" dirty="0"/>
              <a:t>Complexity is the root cause of the vast majority of problems with our software</a:t>
            </a:r>
          </a:p>
          <a:p>
            <a:pPr marL="742950" lvl="1" indent="-285750">
              <a:buFont typeface="Arial" panose="020B0604020202020204" pitchFamily="34" charset="0"/>
              <a:buChar char="•"/>
            </a:pPr>
            <a:r>
              <a:rPr lang="en-US" sz="2400" dirty="0"/>
              <a:t>Unreliability</a:t>
            </a:r>
          </a:p>
          <a:p>
            <a:pPr marL="742950" lvl="1" indent="-285750">
              <a:buFont typeface="Arial" panose="020B0604020202020204" pitchFamily="34" charset="0"/>
              <a:buChar char="•"/>
            </a:pPr>
            <a:r>
              <a:rPr lang="en-US" sz="2400" dirty="0"/>
              <a:t>Late delivery</a:t>
            </a:r>
          </a:p>
          <a:p>
            <a:pPr marL="742950" lvl="1" indent="-285750">
              <a:buFont typeface="Arial" panose="020B0604020202020204" pitchFamily="34" charset="0"/>
              <a:buChar char="•"/>
            </a:pPr>
            <a:r>
              <a:rPr lang="en-US" sz="2400" dirty="0"/>
              <a:t>Poor performance </a:t>
            </a:r>
          </a:p>
        </p:txBody>
      </p:sp>
    </p:spTree>
    <p:extLst>
      <p:ext uri="{BB962C8B-B14F-4D97-AF65-F5344CB8AC3E}">
        <p14:creationId xmlns:p14="http://schemas.microsoft.com/office/powerpoint/2010/main" val="3212131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Metric: Coupling</a:t>
            </a:r>
          </a:p>
        </p:txBody>
      </p:sp>
      <p:sp>
        <p:nvSpPr>
          <p:cNvPr id="13" name="TextBox 12"/>
          <p:cNvSpPr txBox="1"/>
          <p:nvPr/>
        </p:nvSpPr>
        <p:spPr>
          <a:xfrm>
            <a:off x="1446963" y="2640094"/>
            <a:ext cx="9334918" cy="2800767"/>
          </a:xfrm>
          <a:prstGeom prst="rect">
            <a:avLst/>
          </a:prstGeom>
          <a:noFill/>
        </p:spPr>
        <p:txBody>
          <a:bodyPr wrap="square" rtlCol="0">
            <a:spAutoFit/>
          </a:bodyPr>
          <a:lstStyle/>
          <a:p>
            <a:r>
              <a:rPr lang="en-US" sz="2800" dirty="0"/>
              <a:t>Coupling is the degree of interdependence between software modules</a:t>
            </a:r>
          </a:p>
          <a:p>
            <a:pPr marL="742950" lvl="1" indent="-285750">
              <a:buFont typeface="Arial" panose="020B0604020202020204" pitchFamily="34" charset="0"/>
              <a:buChar char="•"/>
            </a:pPr>
            <a:r>
              <a:rPr lang="en-US" sz="2400" dirty="0"/>
              <a:t>A change in one module usually forces changes in other modules</a:t>
            </a:r>
          </a:p>
          <a:p>
            <a:pPr marL="742950" lvl="1" indent="-285750">
              <a:buFont typeface="Arial" panose="020B0604020202020204" pitchFamily="34" charset="0"/>
              <a:buChar char="•"/>
            </a:pPr>
            <a:r>
              <a:rPr lang="en-US" sz="2400" dirty="0"/>
              <a:t>Assembly of modules requires more time and effort due to inter-module dependency</a:t>
            </a:r>
          </a:p>
          <a:p>
            <a:pPr marL="742950" lvl="1" indent="-285750">
              <a:buFont typeface="Arial" panose="020B0604020202020204" pitchFamily="34" charset="0"/>
              <a:buChar char="•"/>
            </a:pPr>
            <a:r>
              <a:rPr lang="en-US" sz="2400" dirty="0"/>
              <a:t>Modules might be harder to reuse and or/test</a:t>
            </a:r>
          </a:p>
        </p:txBody>
      </p:sp>
    </p:spTree>
    <p:extLst>
      <p:ext uri="{BB962C8B-B14F-4D97-AF65-F5344CB8AC3E}">
        <p14:creationId xmlns:p14="http://schemas.microsoft.com/office/powerpoint/2010/main" val="792477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Metric: Coupling</a:t>
            </a:r>
          </a:p>
        </p:txBody>
      </p:sp>
      <p:sp>
        <p:nvSpPr>
          <p:cNvPr id="13" name="TextBox 12"/>
          <p:cNvSpPr txBox="1"/>
          <p:nvPr/>
        </p:nvSpPr>
        <p:spPr>
          <a:xfrm>
            <a:off x="825640" y="2332645"/>
            <a:ext cx="10540721" cy="2369880"/>
          </a:xfrm>
          <a:prstGeom prst="rect">
            <a:avLst/>
          </a:prstGeom>
          <a:noFill/>
        </p:spPr>
        <p:txBody>
          <a:bodyPr wrap="square" rtlCol="0">
            <a:spAutoFit/>
          </a:bodyPr>
          <a:lstStyle/>
          <a:p>
            <a:r>
              <a:rPr lang="en-US" sz="2800" dirty="0"/>
              <a:t>CBO: Coupling Between Objects</a:t>
            </a:r>
          </a:p>
          <a:p>
            <a:pPr marL="742950" lvl="1" indent="-285750">
              <a:buFont typeface="Arial" panose="020B0604020202020204" pitchFamily="34" charset="0"/>
              <a:buChar char="•"/>
            </a:pPr>
            <a:r>
              <a:rPr lang="en-US" sz="2400" dirty="0"/>
              <a:t>Number of classes to which a class is coupled</a:t>
            </a:r>
          </a:p>
          <a:p>
            <a:pPr marL="742950" lvl="1" indent="-285750">
              <a:buFont typeface="Arial" panose="020B0604020202020204" pitchFamily="34" charset="0"/>
              <a:buChar char="•"/>
            </a:pPr>
            <a:r>
              <a:rPr lang="en-US" sz="2400" dirty="0"/>
              <a:t>Two classes are coupled when methods declared in one class use methods defined by another class</a:t>
            </a:r>
          </a:p>
          <a:p>
            <a:pPr marL="742950" lvl="1" indent="-285750">
              <a:buFont typeface="Arial" panose="020B0604020202020204" pitchFamily="34" charset="0"/>
              <a:buChar char="•"/>
            </a:pPr>
            <a:r>
              <a:rPr lang="en-US" sz="2400" dirty="0"/>
              <a:t>Multiple access to the same class are counted as one access</a:t>
            </a:r>
          </a:p>
          <a:p>
            <a:pPr marL="742950" lvl="1" indent="-285750">
              <a:buFont typeface="Arial" panose="020B0604020202020204" pitchFamily="34" charset="0"/>
              <a:buChar char="•"/>
            </a:pPr>
            <a:r>
              <a:rPr lang="en-US" sz="2400" dirty="0"/>
              <a:t>High CBO is undesirable: CBO&gt;14 is too high</a:t>
            </a:r>
          </a:p>
        </p:txBody>
      </p:sp>
      <p:sp>
        <p:nvSpPr>
          <p:cNvPr id="3" name="TextBox 2"/>
          <p:cNvSpPr txBox="1"/>
          <p:nvPr/>
        </p:nvSpPr>
        <p:spPr>
          <a:xfrm>
            <a:off x="228697" y="5597176"/>
            <a:ext cx="11734605"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err="1"/>
              <a:t>Shyam</a:t>
            </a:r>
            <a:r>
              <a:rPr lang="en-US" sz="1200" dirty="0"/>
              <a:t> R. </a:t>
            </a:r>
            <a:r>
              <a:rPr lang="en-US" sz="1200" dirty="0" err="1"/>
              <a:t>Chidamber</a:t>
            </a:r>
            <a:r>
              <a:rPr lang="en-US" sz="1200" dirty="0"/>
              <a:t>, Chris F. </a:t>
            </a:r>
            <a:r>
              <a:rPr lang="en-US" sz="1200" dirty="0" err="1"/>
              <a:t>Kemerer</a:t>
            </a:r>
            <a:r>
              <a:rPr lang="en-US" sz="1200" dirty="0"/>
              <a:t>. A Metrics suite for Object Oriented design. M.I.T. Sloan School of Management E53-315. 1993.</a:t>
            </a:r>
          </a:p>
          <a:p>
            <a:pPr marL="171450" indent="-171450">
              <a:buFont typeface="Arial" panose="020B0604020202020204" pitchFamily="34" charset="0"/>
              <a:buChar char="•"/>
            </a:pPr>
            <a:r>
              <a:rPr lang="en-US" sz="1200" dirty="0"/>
              <a:t>Victor </a:t>
            </a:r>
            <a:r>
              <a:rPr lang="en-US" sz="1200" dirty="0" err="1"/>
              <a:t>Basili</a:t>
            </a:r>
            <a:r>
              <a:rPr lang="en-US" sz="1200" dirty="0"/>
              <a:t>, Lionel Briand and </a:t>
            </a:r>
            <a:r>
              <a:rPr lang="en-US" sz="1200" dirty="0" err="1"/>
              <a:t>Walcelio</a:t>
            </a:r>
            <a:r>
              <a:rPr lang="en-US" sz="1200" dirty="0"/>
              <a:t> </a:t>
            </a:r>
            <a:r>
              <a:rPr lang="en-US" sz="1200" dirty="0" err="1"/>
              <a:t>Melo</a:t>
            </a:r>
            <a:r>
              <a:rPr lang="en-US" sz="1200" dirty="0"/>
              <a:t>. A Validation of Object-Oriented Design Metrics as Quality Indicators. IEEE Transactions on Software Engineering. Vol. 22, No. 10, October 1996.</a:t>
            </a:r>
          </a:p>
          <a:p>
            <a:pPr marL="171450" indent="-171450">
              <a:buFont typeface="Arial" panose="020B0604020202020204" pitchFamily="34" charset="0"/>
              <a:buChar char="•"/>
            </a:pPr>
            <a:r>
              <a:rPr lang="en-US" sz="1200" dirty="0"/>
              <a:t>Lionel C. Briand, John W. Daly, and Jürgen </a:t>
            </a:r>
            <a:r>
              <a:rPr lang="en-US" sz="1200" dirty="0" err="1"/>
              <a:t>Wüst</a:t>
            </a:r>
            <a:r>
              <a:rPr lang="en-US" sz="1200" dirty="0"/>
              <a:t>: A Unified Framework for Coupling Measurement in Object-Oriented Systems. </a:t>
            </a:r>
            <a:r>
              <a:rPr lang="en-US" sz="1200" dirty="0" err="1"/>
              <a:t>Fraunhofer</a:t>
            </a:r>
            <a:r>
              <a:rPr lang="en-US" sz="1200" dirty="0"/>
              <a:t> Institute for Experimental Software Engineering. Kaiserslautern, Germany. 1996</a:t>
            </a:r>
          </a:p>
          <a:p>
            <a:pPr marL="171450" indent="-171450">
              <a:buFont typeface="Arial" panose="020B0604020202020204" pitchFamily="34" charset="0"/>
              <a:buChar char="•"/>
            </a:pPr>
            <a:r>
              <a:rPr lang="en-US" sz="1200" dirty="0" err="1"/>
              <a:t>Houari</a:t>
            </a:r>
            <a:r>
              <a:rPr lang="en-US" sz="1200" dirty="0"/>
              <a:t> A. </a:t>
            </a:r>
            <a:r>
              <a:rPr lang="en-US" sz="1200" dirty="0" err="1"/>
              <a:t>Sahraoui</a:t>
            </a:r>
            <a:r>
              <a:rPr lang="en-US" sz="1200" dirty="0"/>
              <a:t>, Robert Godin, Thierry </a:t>
            </a:r>
            <a:r>
              <a:rPr lang="en-US" sz="1200" dirty="0" err="1"/>
              <a:t>Miceli</a:t>
            </a:r>
            <a:r>
              <a:rPr lang="en-US" sz="1200" dirty="0"/>
              <a:t>: Can Metrics Help Bridging the Gap Between the Improvement of OO Design Quality and Its Automation? </a:t>
            </a:r>
          </a:p>
        </p:txBody>
      </p:sp>
    </p:spTree>
    <p:extLst>
      <p:ext uri="{BB962C8B-B14F-4D97-AF65-F5344CB8AC3E}">
        <p14:creationId xmlns:p14="http://schemas.microsoft.com/office/powerpoint/2010/main" val="1499089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Metric: Cohesion</a:t>
            </a:r>
          </a:p>
        </p:txBody>
      </p:sp>
      <p:sp>
        <p:nvSpPr>
          <p:cNvPr id="3" name="TextBox 2"/>
          <p:cNvSpPr txBox="1"/>
          <p:nvPr/>
        </p:nvSpPr>
        <p:spPr>
          <a:xfrm>
            <a:off x="1446963" y="2640094"/>
            <a:ext cx="9334918" cy="2062103"/>
          </a:xfrm>
          <a:prstGeom prst="rect">
            <a:avLst/>
          </a:prstGeom>
          <a:noFill/>
        </p:spPr>
        <p:txBody>
          <a:bodyPr wrap="square" rtlCol="0">
            <a:spAutoFit/>
          </a:bodyPr>
          <a:lstStyle/>
          <a:p>
            <a:r>
              <a:rPr lang="en-US" sz="2800" dirty="0"/>
              <a:t>Cohesion is the degree to which the elements of a module belong together</a:t>
            </a:r>
          </a:p>
          <a:p>
            <a:pPr marL="742950" lvl="1" indent="-285750">
              <a:buFont typeface="Arial" panose="020B0604020202020204" pitchFamily="34" charset="0"/>
              <a:buChar char="•"/>
            </a:pPr>
            <a:r>
              <a:rPr lang="en-US" sz="2400" dirty="0"/>
              <a:t>High cohesion reduces module complexity</a:t>
            </a:r>
          </a:p>
          <a:p>
            <a:pPr marL="742950" lvl="1" indent="-285750">
              <a:buFont typeface="Arial" panose="020B0604020202020204" pitchFamily="34" charset="0"/>
              <a:buChar char="•"/>
            </a:pPr>
            <a:r>
              <a:rPr lang="en-US" sz="2400" dirty="0"/>
              <a:t>High cohesion increases system maintainability</a:t>
            </a:r>
          </a:p>
          <a:p>
            <a:pPr marL="742950" lvl="1" indent="-285750">
              <a:buFont typeface="Arial" panose="020B0604020202020204" pitchFamily="34" charset="0"/>
              <a:buChar char="•"/>
            </a:pPr>
            <a:r>
              <a:rPr lang="en-US" sz="2400" dirty="0"/>
              <a:t>High Cohesion increases module reusability</a:t>
            </a:r>
          </a:p>
        </p:txBody>
      </p:sp>
    </p:spTree>
    <p:extLst>
      <p:ext uri="{BB962C8B-B14F-4D97-AF65-F5344CB8AC3E}">
        <p14:creationId xmlns:p14="http://schemas.microsoft.com/office/powerpoint/2010/main" val="2143767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Metric: Cohesion</a:t>
            </a:r>
          </a:p>
        </p:txBody>
      </p:sp>
      <p:sp>
        <p:nvSpPr>
          <p:cNvPr id="3" name="TextBox 2"/>
          <p:cNvSpPr txBox="1"/>
          <p:nvPr/>
        </p:nvSpPr>
        <p:spPr>
          <a:xfrm>
            <a:off x="1446963" y="2640094"/>
            <a:ext cx="9334918" cy="1631216"/>
          </a:xfrm>
          <a:prstGeom prst="rect">
            <a:avLst/>
          </a:prstGeom>
          <a:noFill/>
        </p:spPr>
        <p:txBody>
          <a:bodyPr wrap="square" rtlCol="0">
            <a:spAutoFit/>
          </a:bodyPr>
          <a:lstStyle/>
          <a:p>
            <a:r>
              <a:rPr lang="en-US" sz="2800" dirty="0"/>
              <a:t>LCOM4: Lack of Cohesion of Methods</a:t>
            </a:r>
          </a:p>
          <a:p>
            <a:pPr marL="742950" lvl="1" indent="-285750">
              <a:buFont typeface="Arial" panose="020B0604020202020204" pitchFamily="34" charset="0"/>
              <a:buChar char="•"/>
            </a:pPr>
            <a:r>
              <a:rPr lang="en-US" sz="2400" dirty="0"/>
              <a:t>LCOM4 = 1 indicates a cohesive class</a:t>
            </a:r>
          </a:p>
          <a:p>
            <a:pPr marL="742950" lvl="1" indent="-285750">
              <a:buFont typeface="Arial" panose="020B0604020202020204" pitchFamily="34" charset="0"/>
              <a:buChar char="•"/>
            </a:pPr>
            <a:r>
              <a:rPr lang="en-US" sz="2400" dirty="0"/>
              <a:t>LCOM4 &gt;=2 indicates a potential for low cohesion</a:t>
            </a:r>
          </a:p>
          <a:p>
            <a:pPr marL="742950" lvl="1" indent="-285750">
              <a:buFont typeface="Arial" panose="020B0604020202020204" pitchFamily="34" charset="0"/>
              <a:buChar char="•"/>
            </a:pPr>
            <a:r>
              <a:rPr lang="en-US" sz="2400" dirty="0"/>
              <a:t>LCOM4 = 0 indicates a class with no methods</a:t>
            </a:r>
          </a:p>
        </p:txBody>
      </p:sp>
      <p:sp>
        <p:nvSpPr>
          <p:cNvPr id="4" name="TextBox 3"/>
          <p:cNvSpPr txBox="1"/>
          <p:nvPr/>
        </p:nvSpPr>
        <p:spPr>
          <a:xfrm>
            <a:off x="396949" y="6230680"/>
            <a:ext cx="11185451" cy="461665"/>
          </a:xfrm>
          <a:prstGeom prst="rect">
            <a:avLst/>
          </a:prstGeom>
          <a:noFill/>
        </p:spPr>
        <p:txBody>
          <a:bodyPr wrap="square" rtlCol="0">
            <a:spAutoFit/>
          </a:bodyPr>
          <a:lstStyle/>
          <a:p>
            <a:r>
              <a:rPr lang="en-US" sz="1200" dirty="0" err="1"/>
              <a:t>Hitz</a:t>
            </a:r>
            <a:r>
              <a:rPr lang="en-US" sz="1200" dirty="0"/>
              <a:t> M., </a:t>
            </a:r>
            <a:r>
              <a:rPr lang="en-US" sz="1200" dirty="0" err="1"/>
              <a:t>Montazeri</a:t>
            </a:r>
            <a:r>
              <a:rPr lang="en-US" sz="1200" dirty="0"/>
              <a:t> B.: Measuring Coupling and Cohesion In Object-Oriented Systems. Proc. Int. Symposium on Applied Corporate Computing, Oct. 25-27, Monterrey, Mexico, 75-76, 197, 78-84</a:t>
            </a:r>
          </a:p>
        </p:txBody>
      </p:sp>
    </p:spTree>
    <p:extLst>
      <p:ext uri="{BB962C8B-B14F-4D97-AF65-F5344CB8AC3E}">
        <p14:creationId xmlns:p14="http://schemas.microsoft.com/office/powerpoint/2010/main" val="652593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181" y="3056392"/>
            <a:ext cx="7675638" cy="745217"/>
          </a:xfrm>
        </p:spPr>
        <p:txBody>
          <a:bodyPr/>
          <a:lstStyle/>
          <a:p>
            <a:r>
              <a:rPr lang="en-US" dirty="0"/>
              <a:t>Why is writing software hard?</a:t>
            </a:r>
          </a:p>
        </p:txBody>
      </p:sp>
      <p:sp>
        <p:nvSpPr>
          <p:cNvPr id="4" name="TextBox 3"/>
          <p:cNvSpPr txBox="1"/>
          <p:nvPr/>
        </p:nvSpPr>
        <p:spPr>
          <a:xfrm>
            <a:off x="4972493" y="3572539"/>
            <a:ext cx="2247014" cy="738664"/>
          </a:xfrm>
          <a:prstGeom prst="rect">
            <a:avLst/>
          </a:prstGeom>
          <a:noFill/>
        </p:spPr>
        <p:txBody>
          <a:bodyPr wrap="square" rtlCol="0">
            <a:spAutoFit/>
          </a:bodyPr>
          <a:lstStyle/>
          <a:p>
            <a:r>
              <a:rPr lang="en-US" sz="4200" dirty="0"/>
              <a:t>    ^</a:t>
            </a:r>
          </a:p>
        </p:txBody>
      </p:sp>
      <p:sp>
        <p:nvSpPr>
          <p:cNvPr id="5" name="TextBox 4"/>
          <p:cNvSpPr txBox="1"/>
          <p:nvPr/>
        </p:nvSpPr>
        <p:spPr>
          <a:xfrm>
            <a:off x="4972493" y="3927126"/>
            <a:ext cx="2247014" cy="738664"/>
          </a:xfrm>
          <a:prstGeom prst="rect">
            <a:avLst/>
          </a:prstGeom>
          <a:noFill/>
        </p:spPr>
        <p:txBody>
          <a:bodyPr wrap="square" rtlCol="0">
            <a:spAutoFit/>
          </a:bodyPr>
          <a:lstStyle/>
          <a:p>
            <a:r>
              <a:rPr lang="en-US" sz="4200" dirty="0"/>
              <a:t>great</a:t>
            </a:r>
          </a:p>
        </p:txBody>
      </p:sp>
    </p:spTree>
    <p:extLst>
      <p:ext uri="{BB962C8B-B14F-4D97-AF65-F5344CB8AC3E}">
        <p14:creationId xmlns:p14="http://schemas.microsoft.com/office/powerpoint/2010/main" val="30545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Metric: Cohesion</a:t>
            </a:r>
          </a:p>
        </p:txBody>
      </p:sp>
      <p:sp>
        <p:nvSpPr>
          <p:cNvPr id="4" name="Oval 3"/>
          <p:cNvSpPr/>
          <p:nvPr/>
        </p:nvSpPr>
        <p:spPr>
          <a:xfrm>
            <a:off x="1688126" y="2080008"/>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a:t>
            </a:r>
          </a:p>
        </p:txBody>
      </p:sp>
      <p:sp>
        <p:nvSpPr>
          <p:cNvPr id="5" name="Oval 4"/>
          <p:cNvSpPr/>
          <p:nvPr/>
        </p:nvSpPr>
        <p:spPr>
          <a:xfrm>
            <a:off x="1688126" y="3275762"/>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t>
            </a:r>
          </a:p>
        </p:txBody>
      </p:sp>
      <p:sp>
        <p:nvSpPr>
          <p:cNvPr id="6" name="Oval 5"/>
          <p:cNvSpPr/>
          <p:nvPr/>
        </p:nvSpPr>
        <p:spPr>
          <a:xfrm>
            <a:off x="1688126" y="4471516"/>
            <a:ext cx="949870" cy="7938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x</a:t>
            </a:r>
          </a:p>
        </p:txBody>
      </p:sp>
      <p:sp>
        <p:nvSpPr>
          <p:cNvPr id="7" name="Oval 6"/>
          <p:cNvSpPr/>
          <p:nvPr/>
        </p:nvSpPr>
        <p:spPr>
          <a:xfrm>
            <a:off x="3340478" y="2074983"/>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a:t>
            </a:r>
          </a:p>
        </p:txBody>
      </p:sp>
      <p:sp>
        <p:nvSpPr>
          <p:cNvPr id="8" name="Oval 7"/>
          <p:cNvSpPr/>
          <p:nvPr/>
        </p:nvSpPr>
        <p:spPr>
          <a:xfrm>
            <a:off x="4536232" y="2080008"/>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a:t>
            </a:r>
          </a:p>
        </p:txBody>
      </p:sp>
      <p:sp>
        <p:nvSpPr>
          <p:cNvPr id="9" name="Oval 8"/>
          <p:cNvSpPr/>
          <p:nvPr/>
        </p:nvSpPr>
        <p:spPr>
          <a:xfrm>
            <a:off x="4536232" y="3270737"/>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p>
        </p:txBody>
      </p:sp>
      <p:sp>
        <p:nvSpPr>
          <p:cNvPr id="10" name="Oval 9"/>
          <p:cNvSpPr/>
          <p:nvPr/>
        </p:nvSpPr>
        <p:spPr>
          <a:xfrm>
            <a:off x="3340478" y="4466491"/>
            <a:ext cx="949870" cy="7938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Y</a:t>
            </a:r>
          </a:p>
        </p:txBody>
      </p:sp>
      <p:sp>
        <p:nvSpPr>
          <p:cNvPr id="11" name="Oval 10"/>
          <p:cNvSpPr/>
          <p:nvPr/>
        </p:nvSpPr>
        <p:spPr>
          <a:xfrm>
            <a:off x="7094140" y="2080008"/>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a:t>
            </a:r>
          </a:p>
        </p:txBody>
      </p:sp>
      <p:sp>
        <p:nvSpPr>
          <p:cNvPr id="12" name="Oval 11"/>
          <p:cNvSpPr/>
          <p:nvPr/>
        </p:nvSpPr>
        <p:spPr>
          <a:xfrm>
            <a:off x="7094140" y="3275762"/>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B</a:t>
            </a:r>
          </a:p>
        </p:txBody>
      </p:sp>
      <p:sp>
        <p:nvSpPr>
          <p:cNvPr id="13" name="Oval 12"/>
          <p:cNvSpPr/>
          <p:nvPr/>
        </p:nvSpPr>
        <p:spPr>
          <a:xfrm>
            <a:off x="7094140" y="4471516"/>
            <a:ext cx="949870" cy="7938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x</a:t>
            </a:r>
          </a:p>
        </p:txBody>
      </p:sp>
      <p:sp>
        <p:nvSpPr>
          <p:cNvPr id="14" name="Oval 13"/>
          <p:cNvSpPr/>
          <p:nvPr/>
        </p:nvSpPr>
        <p:spPr>
          <a:xfrm>
            <a:off x="8289894" y="2080008"/>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a:t>
            </a:r>
          </a:p>
        </p:txBody>
      </p:sp>
      <p:sp>
        <p:nvSpPr>
          <p:cNvPr id="15" name="Oval 14"/>
          <p:cNvSpPr/>
          <p:nvPr/>
        </p:nvSpPr>
        <p:spPr>
          <a:xfrm>
            <a:off x="9485648" y="2085033"/>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D</a:t>
            </a:r>
          </a:p>
        </p:txBody>
      </p:sp>
      <p:sp>
        <p:nvSpPr>
          <p:cNvPr id="16" name="Oval 15"/>
          <p:cNvSpPr/>
          <p:nvPr/>
        </p:nvSpPr>
        <p:spPr>
          <a:xfrm>
            <a:off x="9485648" y="3275762"/>
            <a:ext cx="949870" cy="7938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E</a:t>
            </a:r>
          </a:p>
        </p:txBody>
      </p:sp>
      <p:sp>
        <p:nvSpPr>
          <p:cNvPr id="17" name="Oval 16"/>
          <p:cNvSpPr/>
          <p:nvPr/>
        </p:nvSpPr>
        <p:spPr>
          <a:xfrm>
            <a:off x="8289894" y="4471516"/>
            <a:ext cx="949870" cy="79382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Y</a:t>
            </a:r>
          </a:p>
        </p:txBody>
      </p:sp>
      <p:sp>
        <p:nvSpPr>
          <p:cNvPr id="18" name="Rectangle 17"/>
          <p:cNvSpPr/>
          <p:nvPr/>
        </p:nvSpPr>
        <p:spPr>
          <a:xfrm>
            <a:off x="1396718" y="1853248"/>
            <a:ext cx="1507253" cy="3663297"/>
          </a:xfrm>
          <a:prstGeom prst="rect">
            <a:avLst/>
          </a:prstGeom>
          <a:noFill/>
          <a:ln w="254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p:cNvSpPr/>
          <p:nvPr/>
        </p:nvSpPr>
        <p:spPr>
          <a:xfrm>
            <a:off x="3092533" y="1853248"/>
            <a:ext cx="2705365" cy="3663297"/>
          </a:xfrm>
          <a:prstGeom prst="rect">
            <a:avLst/>
          </a:prstGeom>
          <a:noFill/>
          <a:ln w="254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p:cNvSpPr/>
          <p:nvPr/>
        </p:nvSpPr>
        <p:spPr>
          <a:xfrm>
            <a:off x="6780283" y="1835998"/>
            <a:ext cx="3961405" cy="3663297"/>
          </a:xfrm>
          <a:prstGeom prst="rect">
            <a:avLst/>
          </a:prstGeom>
          <a:noFill/>
          <a:ln w="25400">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22" name="Straight Arrow Connector 21"/>
          <p:cNvCxnSpPr>
            <a:stCxn id="4" idx="4"/>
            <a:endCxn id="5" idx="0"/>
          </p:cNvCxnSpPr>
          <p:nvPr/>
        </p:nvCxnSpPr>
        <p:spPr>
          <a:xfrm>
            <a:off x="2163061" y="2873828"/>
            <a:ext cx="0" cy="401934"/>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4"/>
            <a:endCxn id="6" idx="0"/>
          </p:cNvCxnSpPr>
          <p:nvPr/>
        </p:nvCxnSpPr>
        <p:spPr>
          <a:xfrm>
            <a:off x="2163061" y="4069582"/>
            <a:ext cx="0" cy="401934"/>
          </a:xfrm>
          <a:prstGeom prst="straightConnector1">
            <a:avLst/>
          </a:prstGeom>
          <a:ln w="254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7" idx="4"/>
            <a:endCxn id="10" idx="0"/>
          </p:cNvCxnSpPr>
          <p:nvPr/>
        </p:nvCxnSpPr>
        <p:spPr>
          <a:xfrm>
            <a:off x="3815413" y="2868803"/>
            <a:ext cx="0" cy="1597688"/>
          </a:xfrm>
          <a:prstGeom prst="straightConnector1">
            <a:avLst/>
          </a:prstGeom>
          <a:ln w="254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4"/>
            <a:endCxn id="10" idx="0"/>
          </p:cNvCxnSpPr>
          <p:nvPr/>
        </p:nvCxnSpPr>
        <p:spPr>
          <a:xfrm rot="5400000">
            <a:off x="3616959" y="3072282"/>
            <a:ext cx="1592663" cy="1195754"/>
          </a:xfrm>
          <a:prstGeom prst="curvedConnector3">
            <a:avLst>
              <a:gd name="adj1" fmla="val 19716"/>
            </a:avLst>
          </a:prstGeom>
          <a:ln w="254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8" idx="4"/>
            <a:endCxn id="9" idx="0"/>
          </p:cNvCxnSpPr>
          <p:nvPr/>
        </p:nvCxnSpPr>
        <p:spPr>
          <a:xfrm>
            <a:off x="5011167" y="2873828"/>
            <a:ext cx="0" cy="39690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1" idx="4"/>
            <a:endCxn id="12" idx="0"/>
          </p:cNvCxnSpPr>
          <p:nvPr/>
        </p:nvCxnSpPr>
        <p:spPr>
          <a:xfrm>
            <a:off x="7569075" y="2873828"/>
            <a:ext cx="0" cy="401934"/>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2" idx="4"/>
            <a:endCxn id="13" idx="0"/>
          </p:cNvCxnSpPr>
          <p:nvPr/>
        </p:nvCxnSpPr>
        <p:spPr>
          <a:xfrm>
            <a:off x="7569075" y="4069582"/>
            <a:ext cx="0" cy="401934"/>
          </a:xfrm>
          <a:prstGeom prst="straightConnector1">
            <a:avLst/>
          </a:prstGeom>
          <a:ln w="254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4" idx="4"/>
            <a:endCxn id="17" idx="0"/>
          </p:cNvCxnSpPr>
          <p:nvPr/>
        </p:nvCxnSpPr>
        <p:spPr>
          <a:xfrm>
            <a:off x="8764829" y="2873828"/>
            <a:ext cx="0" cy="1597688"/>
          </a:xfrm>
          <a:prstGeom prst="straightConnector1">
            <a:avLst/>
          </a:prstGeom>
          <a:ln w="254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5" idx="4"/>
            <a:endCxn id="17" idx="0"/>
          </p:cNvCxnSpPr>
          <p:nvPr/>
        </p:nvCxnSpPr>
        <p:spPr>
          <a:xfrm rot="5400000">
            <a:off x="8566375" y="3077307"/>
            <a:ext cx="1592663" cy="1195754"/>
          </a:xfrm>
          <a:prstGeom prst="curvedConnector3">
            <a:avLst>
              <a:gd name="adj1" fmla="val 24132"/>
            </a:avLst>
          </a:prstGeom>
          <a:ln w="254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14" idx="4"/>
            <a:endCxn id="13" idx="0"/>
          </p:cNvCxnSpPr>
          <p:nvPr/>
        </p:nvCxnSpPr>
        <p:spPr>
          <a:xfrm rot="5400000">
            <a:off x="7368108" y="3074795"/>
            <a:ext cx="1597688" cy="1195754"/>
          </a:xfrm>
          <a:prstGeom prst="curvedConnector3">
            <a:avLst>
              <a:gd name="adj1" fmla="val 73270"/>
            </a:avLst>
          </a:prstGeom>
          <a:ln w="254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1396718" y="5747657"/>
            <a:ext cx="4401180" cy="800219"/>
          </a:xfrm>
          <a:prstGeom prst="rect">
            <a:avLst/>
          </a:prstGeom>
          <a:noFill/>
        </p:spPr>
        <p:txBody>
          <a:bodyPr wrap="square" rtlCol="0">
            <a:spAutoFit/>
          </a:bodyPr>
          <a:lstStyle/>
          <a:p>
            <a:r>
              <a:rPr lang="en-US" b="1" dirty="0"/>
              <a:t>LCOM4 = 2</a:t>
            </a:r>
          </a:p>
          <a:p>
            <a:r>
              <a:rPr lang="en-US" sz="1400" dirty="0"/>
              <a:t>This class consists of 2 unrelated components.  You could split it as {A, B, x} and {C, D, E, y}</a:t>
            </a:r>
          </a:p>
        </p:txBody>
      </p:sp>
      <p:sp>
        <p:nvSpPr>
          <p:cNvPr id="59" name="TextBox 58"/>
          <p:cNvSpPr txBox="1"/>
          <p:nvPr/>
        </p:nvSpPr>
        <p:spPr>
          <a:xfrm>
            <a:off x="6780283" y="5747657"/>
            <a:ext cx="4401180" cy="800219"/>
          </a:xfrm>
          <a:prstGeom prst="rect">
            <a:avLst/>
          </a:prstGeom>
          <a:noFill/>
        </p:spPr>
        <p:txBody>
          <a:bodyPr wrap="square" rtlCol="0">
            <a:spAutoFit/>
          </a:bodyPr>
          <a:lstStyle/>
          <a:p>
            <a:r>
              <a:rPr lang="en-US" b="1" dirty="0"/>
              <a:t>LCOM4 = 1</a:t>
            </a:r>
          </a:p>
          <a:p>
            <a:r>
              <a:rPr lang="en-US" sz="1400" dirty="0"/>
              <a:t>This class consists of a single component.  It is a cohesive class</a:t>
            </a:r>
          </a:p>
        </p:txBody>
      </p:sp>
      <p:cxnSp>
        <p:nvCxnSpPr>
          <p:cNvPr id="39" name="Straight Arrow Connector 38"/>
          <p:cNvCxnSpPr>
            <a:stCxn id="15" idx="4"/>
            <a:endCxn id="16" idx="0"/>
          </p:cNvCxnSpPr>
          <p:nvPr/>
        </p:nvCxnSpPr>
        <p:spPr>
          <a:xfrm>
            <a:off x="9960583" y="2878853"/>
            <a:ext cx="0" cy="396909"/>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15075" y="1419225"/>
            <a:ext cx="0" cy="5128651"/>
          </a:xfrm>
          <a:prstGeom prst="line">
            <a:avLst/>
          </a:prstGeom>
          <a:ln w="25400">
            <a:solidFill>
              <a:schemeClr val="tx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951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Metric: Size</a:t>
            </a:r>
          </a:p>
        </p:txBody>
      </p:sp>
      <p:sp>
        <p:nvSpPr>
          <p:cNvPr id="3" name="TextBox 2"/>
          <p:cNvSpPr txBox="1"/>
          <p:nvPr/>
        </p:nvSpPr>
        <p:spPr>
          <a:xfrm>
            <a:off x="1446963" y="2640094"/>
            <a:ext cx="9334918" cy="2369880"/>
          </a:xfrm>
          <a:prstGeom prst="rect">
            <a:avLst/>
          </a:prstGeom>
          <a:noFill/>
        </p:spPr>
        <p:txBody>
          <a:bodyPr wrap="square" rtlCol="0">
            <a:spAutoFit/>
          </a:bodyPr>
          <a:lstStyle/>
          <a:p>
            <a:r>
              <a:rPr lang="en-US" sz="2800" dirty="0"/>
              <a:t>WMC: Weighted Method Count</a:t>
            </a:r>
          </a:p>
          <a:p>
            <a:pPr marL="742950" lvl="1" indent="-285750">
              <a:buFont typeface="Arial" panose="020B0604020202020204" pitchFamily="34" charset="0"/>
              <a:buChar char="•"/>
            </a:pPr>
            <a:r>
              <a:rPr lang="en-US" sz="2400" dirty="0"/>
              <a:t>WMC is a predictor of how much time and effort is required to develop and maintain the class</a:t>
            </a:r>
          </a:p>
          <a:p>
            <a:pPr marL="742950" lvl="1" indent="-285750">
              <a:buFont typeface="Arial" panose="020B0604020202020204" pitchFamily="34" charset="0"/>
              <a:buChar char="•"/>
            </a:pPr>
            <a:r>
              <a:rPr lang="en-US" sz="2400" dirty="0"/>
              <a:t>A large number of methods means greater potential impact of change on derived classes</a:t>
            </a:r>
          </a:p>
          <a:p>
            <a:pPr marL="742950" lvl="1" indent="-285750">
              <a:buFont typeface="Arial" panose="020B0604020202020204" pitchFamily="34" charset="0"/>
              <a:buChar char="•"/>
            </a:pPr>
            <a:r>
              <a:rPr lang="en-US" sz="2400" dirty="0"/>
              <a:t>10% of classes can have more than 24 methods</a:t>
            </a:r>
          </a:p>
        </p:txBody>
      </p:sp>
      <p:sp>
        <p:nvSpPr>
          <p:cNvPr id="4" name="TextBox 3"/>
          <p:cNvSpPr txBox="1"/>
          <p:nvPr/>
        </p:nvSpPr>
        <p:spPr>
          <a:xfrm>
            <a:off x="248094" y="6060558"/>
            <a:ext cx="11667460" cy="646331"/>
          </a:xfrm>
          <a:prstGeom prst="rect">
            <a:avLst/>
          </a:prstGeom>
          <a:noFill/>
        </p:spPr>
        <p:txBody>
          <a:bodyPr wrap="square" rtlCol="0">
            <a:spAutoFit/>
          </a:bodyPr>
          <a:lstStyle/>
          <a:p>
            <a:pPr marL="285750" indent="-285750">
              <a:buFont typeface="Arial" panose="020B0604020202020204" pitchFamily="34" charset="0"/>
              <a:buChar char="•"/>
            </a:pPr>
            <a:r>
              <a:rPr lang="en-US" sz="1200" dirty="0" err="1"/>
              <a:t>Shyam</a:t>
            </a:r>
            <a:r>
              <a:rPr lang="en-US" sz="1200" dirty="0"/>
              <a:t> R. </a:t>
            </a:r>
            <a:r>
              <a:rPr lang="en-US" sz="1200" dirty="0" err="1"/>
              <a:t>Chidamber</a:t>
            </a:r>
            <a:r>
              <a:rPr lang="en-US" sz="1200" dirty="0"/>
              <a:t>, Chris F. </a:t>
            </a:r>
            <a:r>
              <a:rPr lang="en-US" sz="1200" dirty="0" err="1"/>
              <a:t>Kemerer</a:t>
            </a:r>
            <a:r>
              <a:rPr lang="en-US" sz="1200" dirty="0"/>
              <a:t>. A Metrics suite for Object Oriented design. M.I.T. Sloan School of Management E53-315. 1993.</a:t>
            </a:r>
          </a:p>
          <a:p>
            <a:pPr marL="285750" indent="-285750">
              <a:buFont typeface="Arial" panose="020B0604020202020204" pitchFamily="34" charset="0"/>
              <a:buChar char="•"/>
            </a:pPr>
            <a:r>
              <a:rPr lang="en-US" sz="1200" dirty="0"/>
              <a:t>Victor </a:t>
            </a:r>
            <a:r>
              <a:rPr lang="en-US" sz="1200" dirty="0" err="1"/>
              <a:t>Basili</a:t>
            </a:r>
            <a:r>
              <a:rPr lang="en-US" sz="1200" dirty="0"/>
              <a:t>, Lionel Briand and </a:t>
            </a:r>
            <a:r>
              <a:rPr lang="en-US" sz="1200" dirty="0" err="1"/>
              <a:t>Walcelio</a:t>
            </a:r>
            <a:r>
              <a:rPr lang="en-US" sz="1200" dirty="0"/>
              <a:t> </a:t>
            </a:r>
            <a:r>
              <a:rPr lang="en-US" sz="1200" dirty="0" err="1"/>
              <a:t>Melo</a:t>
            </a:r>
            <a:r>
              <a:rPr lang="en-US" sz="1200" dirty="0"/>
              <a:t>. A Validation of Object-Oriented Design Metrics as Quality Indicators. IEEE Transactions on Software Engineering. Vol. 22, No. 10, October 1996</a:t>
            </a:r>
          </a:p>
        </p:txBody>
      </p:sp>
    </p:spTree>
    <p:extLst>
      <p:ext uri="{BB962C8B-B14F-4D97-AF65-F5344CB8AC3E}">
        <p14:creationId xmlns:p14="http://schemas.microsoft.com/office/powerpoint/2010/main" val="4174609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Metric: Case Study</a:t>
            </a:r>
          </a:p>
        </p:txBody>
      </p:sp>
      <p:graphicFrame>
        <p:nvGraphicFramePr>
          <p:cNvPr id="4" name="Table 3"/>
          <p:cNvGraphicFramePr>
            <a:graphicFrameLocks noGrp="1"/>
          </p:cNvGraphicFramePr>
          <p:nvPr>
            <p:extLst>
              <p:ext uri="{D42A27DB-BD31-4B8C-83A1-F6EECF244321}">
                <p14:modId xmlns:p14="http://schemas.microsoft.com/office/powerpoint/2010/main" val="1513770857"/>
              </p:ext>
            </p:extLst>
          </p:nvPr>
        </p:nvGraphicFramePr>
        <p:xfrm>
          <a:off x="3153332" y="1742262"/>
          <a:ext cx="5885336" cy="3977640"/>
        </p:xfrm>
        <a:graphic>
          <a:graphicData uri="http://schemas.openxmlformats.org/drawingml/2006/table">
            <a:tbl>
              <a:tblPr firstRow="1" bandRow="1">
                <a:tableStyleId>{00A15C55-8517-42AA-B614-E9B94910E393}</a:tableStyleId>
              </a:tblPr>
              <a:tblGrid>
                <a:gridCol w="1471334">
                  <a:extLst>
                    <a:ext uri="{9D8B030D-6E8A-4147-A177-3AD203B41FA5}">
                      <a16:colId xmlns:a16="http://schemas.microsoft.com/office/drawing/2014/main" val="2205386105"/>
                    </a:ext>
                  </a:extLst>
                </a:gridCol>
                <a:gridCol w="1471334">
                  <a:extLst>
                    <a:ext uri="{9D8B030D-6E8A-4147-A177-3AD203B41FA5}">
                      <a16:colId xmlns:a16="http://schemas.microsoft.com/office/drawing/2014/main" val="1740577457"/>
                    </a:ext>
                  </a:extLst>
                </a:gridCol>
                <a:gridCol w="1471334">
                  <a:extLst>
                    <a:ext uri="{9D8B030D-6E8A-4147-A177-3AD203B41FA5}">
                      <a16:colId xmlns:a16="http://schemas.microsoft.com/office/drawing/2014/main" val="2499952383"/>
                    </a:ext>
                  </a:extLst>
                </a:gridCol>
                <a:gridCol w="1471334">
                  <a:extLst>
                    <a:ext uri="{9D8B030D-6E8A-4147-A177-3AD203B41FA5}">
                      <a16:colId xmlns:a16="http://schemas.microsoft.com/office/drawing/2014/main" val="929411499"/>
                    </a:ext>
                  </a:extLst>
                </a:gridCol>
              </a:tblGrid>
              <a:tr h="370840">
                <a:tc>
                  <a:txBody>
                    <a:bodyPr/>
                    <a:lstStyle/>
                    <a:p>
                      <a:pPr algn="ctr"/>
                      <a:r>
                        <a:rPr lang="en-US" dirty="0"/>
                        <a:t>System Analyzed</a:t>
                      </a:r>
                    </a:p>
                  </a:txBody>
                  <a:tcPr anchor="ctr"/>
                </a:tc>
                <a:tc>
                  <a:txBody>
                    <a:bodyPr/>
                    <a:lstStyle/>
                    <a:p>
                      <a:pPr algn="ctr"/>
                      <a:r>
                        <a:rPr lang="en-US" dirty="0"/>
                        <a:t>Java</a:t>
                      </a:r>
                    </a:p>
                  </a:txBody>
                  <a:tcPr anchor="ctr"/>
                </a:tc>
                <a:tc>
                  <a:txBody>
                    <a:bodyPr/>
                    <a:lstStyle/>
                    <a:p>
                      <a:pPr algn="ctr"/>
                      <a:r>
                        <a:rPr lang="en-US" dirty="0"/>
                        <a:t>C++</a:t>
                      </a:r>
                    </a:p>
                  </a:txBody>
                  <a:tcPr anchor="ctr"/>
                </a:tc>
                <a:tc>
                  <a:txBody>
                    <a:bodyPr/>
                    <a:lstStyle/>
                    <a:p>
                      <a:pPr algn="ctr"/>
                      <a:r>
                        <a:rPr lang="en-US" dirty="0"/>
                        <a:t>Java</a:t>
                      </a:r>
                    </a:p>
                  </a:txBody>
                  <a:tcPr anchor="ctr"/>
                </a:tc>
                <a:extLst>
                  <a:ext uri="{0D108BD9-81ED-4DB2-BD59-A6C34878D82A}">
                    <a16:rowId xmlns:a16="http://schemas.microsoft.com/office/drawing/2014/main" val="1462857393"/>
                  </a:ext>
                </a:extLst>
              </a:tr>
              <a:tr h="370840">
                <a:tc>
                  <a:txBody>
                    <a:bodyPr/>
                    <a:lstStyle/>
                    <a:p>
                      <a:pPr algn="ctr"/>
                      <a:r>
                        <a:rPr lang="en-US" dirty="0"/>
                        <a:t>Classes</a:t>
                      </a:r>
                    </a:p>
                  </a:txBody>
                  <a:tcPr anchor="ctr"/>
                </a:tc>
                <a:tc>
                  <a:txBody>
                    <a:bodyPr/>
                    <a:lstStyle/>
                    <a:p>
                      <a:pPr algn="ctr"/>
                      <a:r>
                        <a:rPr lang="en-US" dirty="0"/>
                        <a:t>46</a:t>
                      </a:r>
                    </a:p>
                  </a:txBody>
                  <a:tcPr anchor="ctr"/>
                </a:tc>
                <a:tc>
                  <a:txBody>
                    <a:bodyPr/>
                    <a:lstStyle/>
                    <a:p>
                      <a:pPr algn="ctr"/>
                      <a:r>
                        <a:rPr lang="en-US" dirty="0"/>
                        <a:t>1617</a:t>
                      </a:r>
                    </a:p>
                  </a:txBody>
                  <a:tcPr anchor="ctr"/>
                </a:tc>
                <a:tc>
                  <a:txBody>
                    <a:bodyPr/>
                    <a:lstStyle/>
                    <a:p>
                      <a:pPr algn="ctr"/>
                      <a:r>
                        <a:rPr lang="en-US" dirty="0"/>
                        <a:t>1000</a:t>
                      </a:r>
                    </a:p>
                  </a:txBody>
                  <a:tcPr anchor="ctr"/>
                </a:tc>
                <a:extLst>
                  <a:ext uri="{0D108BD9-81ED-4DB2-BD59-A6C34878D82A}">
                    <a16:rowId xmlns:a16="http://schemas.microsoft.com/office/drawing/2014/main" val="2128200713"/>
                  </a:ext>
                </a:extLst>
              </a:tr>
              <a:tr h="370840">
                <a:tc>
                  <a:txBody>
                    <a:bodyPr/>
                    <a:lstStyle/>
                    <a:p>
                      <a:pPr algn="ctr"/>
                      <a:r>
                        <a:rPr lang="en-US" dirty="0"/>
                        <a:t>Lines</a:t>
                      </a:r>
                    </a:p>
                  </a:txBody>
                  <a:tcPr anchor="ctr"/>
                </a:tc>
                <a:tc>
                  <a:txBody>
                    <a:bodyPr/>
                    <a:lstStyle/>
                    <a:p>
                      <a:pPr algn="ctr"/>
                      <a:r>
                        <a:rPr lang="en-US" dirty="0"/>
                        <a:t>50,000</a:t>
                      </a:r>
                    </a:p>
                  </a:txBody>
                  <a:tcPr anchor="ctr"/>
                </a:tc>
                <a:tc>
                  <a:txBody>
                    <a:bodyPr/>
                    <a:lstStyle/>
                    <a:p>
                      <a:pPr algn="ctr"/>
                      <a:r>
                        <a:rPr lang="en-US" dirty="0"/>
                        <a:t>500,000</a:t>
                      </a:r>
                    </a:p>
                  </a:txBody>
                  <a:tcPr anchor="ctr"/>
                </a:tc>
                <a:tc>
                  <a:txBody>
                    <a:bodyPr/>
                    <a:lstStyle/>
                    <a:p>
                      <a:pPr algn="ctr"/>
                      <a:r>
                        <a:rPr lang="en-US" dirty="0"/>
                        <a:t>300,000</a:t>
                      </a:r>
                    </a:p>
                  </a:txBody>
                  <a:tcPr anchor="ctr"/>
                </a:tc>
                <a:extLst>
                  <a:ext uri="{0D108BD9-81ED-4DB2-BD59-A6C34878D82A}">
                    <a16:rowId xmlns:a16="http://schemas.microsoft.com/office/drawing/2014/main" val="2899341759"/>
                  </a:ext>
                </a:extLst>
              </a:tr>
              <a:tr h="370840">
                <a:tc>
                  <a:txBody>
                    <a:bodyPr/>
                    <a:lstStyle/>
                    <a:p>
                      <a:pPr algn="ctr"/>
                      <a:r>
                        <a:rPr lang="en-US" dirty="0"/>
                        <a:t>CBO</a:t>
                      </a:r>
                    </a:p>
                  </a:txBody>
                  <a:tcPr anchor="ctr"/>
                </a:tc>
                <a:tc>
                  <a:txBody>
                    <a:bodyPr/>
                    <a:lstStyle/>
                    <a:p>
                      <a:pPr algn="ctr"/>
                      <a:r>
                        <a:rPr lang="en-US" dirty="0"/>
                        <a:t>2.48</a:t>
                      </a:r>
                    </a:p>
                  </a:txBody>
                  <a:tcPr anchor="ctr"/>
                </a:tc>
                <a:tc>
                  <a:txBody>
                    <a:bodyPr/>
                    <a:lstStyle/>
                    <a:p>
                      <a:pPr algn="ctr"/>
                      <a:r>
                        <a:rPr lang="en-US" dirty="0"/>
                        <a:t>2.09</a:t>
                      </a:r>
                    </a:p>
                  </a:txBody>
                  <a:tcPr anchor="ctr"/>
                </a:tc>
                <a:tc>
                  <a:txBody>
                    <a:bodyPr/>
                    <a:lstStyle/>
                    <a:p>
                      <a:pPr algn="ctr"/>
                      <a:r>
                        <a:rPr lang="en-US" dirty="0"/>
                        <a:t>1.25</a:t>
                      </a:r>
                    </a:p>
                  </a:txBody>
                  <a:tcPr anchor="ctr"/>
                </a:tc>
                <a:extLst>
                  <a:ext uri="{0D108BD9-81ED-4DB2-BD59-A6C34878D82A}">
                    <a16:rowId xmlns:a16="http://schemas.microsoft.com/office/drawing/2014/main" val="264824818"/>
                  </a:ext>
                </a:extLst>
              </a:tr>
              <a:tr h="370840">
                <a:tc>
                  <a:txBody>
                    <a:bodyPr/>
                    <a:lstStyle/>
                    <a:p>
                      <a:pPr algn="ctr"/>
                      <a:r>
                        <a:rPr lang="en-US" dirty="0"/>
                        <a:t>LCOM</a:t>
                      </a:r>
                    </a:p>
                  </a:txBody>
                  <a:tcPr anchor="ctr"/>
                </a:tc>
                <a:tc>
                  <a:txBody>
                    <a:bodyPr/>
                    <a:lstStyle/>
                    <a:p>
                      <a:pPr algn="ctr"/>
                      <a:r>
                        <a:rPr lang="en-US" dirty="0"/>
                        <a:t>447.65</a:t>
                      </a:r>
                    </a:p>
                  </a:txBody>
                  <a:tcPr anchor="ctr"/>
                </a:tc>
                <a:tc>
                  <a:txBody>
                    <a:bodyPr/>
                    <a:lstStyle/>
                    <a:p>
                      <a:pPr algn="ctr"/>
                      <a:r>
                        <a:rPr lang="en-US" dirty="0"/>
                        <a:t>113.94</a:t>
                      </a:r>
                    </a:p>
                  </a:txBody>
                  <a:tcPr anchor="ctr"/>
                </a:tc>
                <a:tc>
                  <a:txBody>
                    <a:bodyPr/>
                    <a:lstStyle/>
                    <a:p>
                      <a:pPr algn="ctr"/>
                      <a:r>
                        <a:rPr lang="en-US" dirty="0"/>
                        <a:t>78.34</a:t>
                      </a:r>
                    </a:p>
                  </a:txBody>
                  <a:tcPr anchor="ctr"/>
                </a:tc>
                <a:extLst>
                  <a:ext uri="{0D108BD9-81ED-4DB2-BD59-A6C34878D82A}">
                    <a16:rowId xmlns:a16="http://schemas.microsoft.com/office/drawing/2014/main" val="425349168"/>
                  </a:ext>
                </a:extLst>
              </a:tr>
              <a:tr h="370840">
                <a:tc>
                  <a:txBody>
                    <a:bodyPr/>
                    <a:lstStyle/>
                    <a:p>
                      <a:pPr algn="ctr"/>
                      <a:r>
                        <a:rPr lang="en-US" dirty="0"/>
                        <a:t>RFC</a:t>
                      </a:r>
                    </a:p>
                  </a:txBody>
                  <a:tcPr anchor="ctr"/>
                </a:tc>
                <a:tc>
                  <a:txBody>
                    <a:bodyPr/>
                    <a:lstStyle/>
                    <a:p>
                      <a:pPr algn="ctr"/>
                      <a:r>
                        <a:rPr lang="en-US" dirty="0"/>
                        <a:t>80.39</a:t>
                      </a:r>
                    </a:p>
                  </a:txBody>
                  <a:tcPr anchor="ctr"/>
                </a:tc>
                <a:tc>
                  <a:txBody>
                    <a:bodyPr/>
                    <a:lstStyle/>
                    <a:p>
                      <a:pPr algn="ctr"/>
                      <a:r>
                        <a:rPr lang="en-US" dirty="0"/>
                        <a:t>28.60</a:t>
                      </a:r>
                    </a:p>
                  </a:txBody>
                  <a:tcPr anchor="ctr"/>
                </a:tc>
                <a:tc>
                  <a:txBody>
                    <a:bodyPr/>
                    <a:lstStyle/>
                    <a:p>
                      <a:pPr algn="ctr"/>
                      <a:r>
                        <a:rPr lang="en-US" dirty="0"/>
                        <a:t>43.84</a:t>
                      </a:r>
                    </a:p>
                  </a:txBody>
                  <a:tcPr anchor="ctr"/>
                </a:tc>
                <a:extLst>
                  <a:ext uri="{0D108BD9-81ED-4DB2-BD59-A6C34878D82A}">
                    <a16:rowId xmlns:a16="http://schemas.microsoft.com/office/drawing/2014/main" val="1739759729"/>
                  </a:ext>
                </a:extLst>
              </a:tr>
              <a:tr h="370840">
                <a:tc>
                  <a:txBody>
                    <a:bodyPr/>
                    <a:lstStyle/>
                    <a:p>
                      <a:pPr algn="ctr"/>
                      <a:r>
                        <a:rPr lang="en-US" dirty="0"/>
                        <a:t>NOC</a:t>
                      </a:r>
                    </a:p>
                  </a:txBody>
                  <a:tcPr anchor="ctr"/>
                </a:tc>
                <a:tc>
                  <a:txBody>
                    <a:bodyPr/>
                    <a:lstStyle/>
                    <a:p>
                      <a:pPr algn="ctr"/>
                      <a:r>
                        <a:rPr lang="en-US" dirty="0"/>
                        <a:t>0.07</a:t>
                      </a:r>
                    </a:p>
                  </a:txBody>
                  <a:tcPr anchor="ctr"/>
                </a:tc>
                <a:tc>
                  <a:txBody>
                    <a:bodyPr/>
                    <a:lstStyle/>
                    <a:p>
                      <a:pPr algn="ctr"/>
                      <a:r>
                        <a:rPr lang="en-US" dirty="0"/>
                        <a:t>0.39</a:t>
                      </a:r>
                    </a:p>
                  </a:txBody>
                  <a:tcPr anchor="ctr"/>
                </a:tc>
                <a:tc>
                  <a:txBody>
                    <a:bodyPr/>
                    <a:lstStyle/>
                    <a:p>
                      <a:pPr algn="ctr"/>
                      <a:r>
                        <a:rPr lang="en-US" dirty="0"/>
                        <a:t>0.35</a:t>
                      </a:r>
                    </a:p>
                  </a:txBody>
                  <a:tcPr anchor="ctr"/>
                </a:tc>
                <a:extLst>
                  <a:ext uri="{0D108BD9-81ED-4DB2-BD59-A6C34878D82A}">
                    <a16:rowId xmlns:a16="http://schemas.microsoft.com/office/drawing/2014/main" val="3137499870"/>
                  </a:ext>
                </a:extLst>
              </a:tr>
              <a:tr h="370840">
                <a:tc>
                  <a:txBody>
                    <a:bodyPr/>
                    <a:lstStyle/>
                    <a:p>
                      <a:pPr algn="ctr"/>
                      <a:r>
                        <a:rPr lang="en-US" dirty="0"/>
                        <a:t>DIT</a:t>
                      </a:r>
                    </a:p>
                  </a:txBody>
                  <a:tcPr anchor="ctr"/>
                </a:tc>
                <a:tc>
                  <a:txBody>
                    <a:bodyPr/>
                    <a:lstStyle/>
                    <a:p>
                      <a:pPr algn="ctr"/>
                      <a:r>
                        <a:rPr lang="en-US" dirty="0"/>
                        <a:t>0.37</a:t>
                      </a:r>
                    </a:p>
                  </a:txBody>
                  <a:tcPr anchor="ctr"/>
                </a:tc>
                <a:tc>
                  <a:txBody>
                    <a:bodyPr/>
                    <a:lstStyle/>
                    <a:p>
                      <a:pPr algn="ctr"/>
                      <a:r>
                        <a:rPr lang="en-US" dirty="0"/>
                        <a:t>1.02</a:t>
                      </a:r>
                    </a:p>
                  </a:txBody>
                  <a:tcPr anchor="ctr"/>
                </a:tc>
                <a:tc>
                  <a:txBody>
                    <a:bodyPr/>
                    <a:lstStyle/>
                    <a:p>
                      <a:pPr algn="ctr"/>
                      <a:r>
                        <a:rPr lang="en-US" dirty="0"/>
                        <a:t>0.97</a:t>
                      </a:r>
                    </a:p>
                  </a:txBody>
                  <a:tcPr anchor="ctr"/>
                </a:tc>
                <a:extLst>
                  <a:ext uri="{0D108BD9-81ED-4DB2-BD59-A6C34878D82A}">
                    <a16:rowId xmlns:a16="http://schemas.microsoft.com/office/drawing/2014/main" val="1723547193"/>
                  </a:ext>
                </a:extLst>
              </a:tr>
              <a:tr h="370840">
                <a:tc>
                  <a:txBody>
                    <a:bodyPr/>
                    <a:lstStyle/>
                    <a:p>
                      <a:pPr algn="ctr"/>
                      <a:r>
                        <a:rPr lang="en-US" dirty="0"/>
                        <a:t>WMC</a:t>
                      </a:r>
                    </a:p>
                  </a:txBody>
                  <a:tcPr anchor="ctr"/>
                </a:tc>
                <a:tc>
                  <a:txBody>
                    <a:bodyPr/>
                    <a:lstStyle/>
                    <a:p>
                      <a:pPr algn="ctr"/>
                      <a:r>
                        <a:rPr lang="en-US" dirty="0"/>
                        <a:t>45.7</a:t>
                      </a:r>
                    </a:p>
                  </a:txBody>
                  <a:tcPr anchor="ctr"/>
                </a:tc>
                <a:tc>
                  <a:txBody>
                    <a:bodyPr/>
                    <a:lstStyle/>
                    <a:p>
                      <a:pPr algn="ctr"/>
                      <a:r>
                        <a:rPr lang="en-US" dirty="0"/>
                        <a:t>23.97</a:t>
                      </a:r>
                    </a:p>
                  </a:txBody>
                  <a:tcPr anchor="ctr"/>
                </a:tc>
                <a:tc>
                  <a:txBody>
                    <a:bodyPr/>
                    <a:lstStyle/>
                    <a:p>
                      <a:pPr algn="ctr"/>
                      <a:r>
                        <a:rPr lang="en-US" dirty="0"/>
                        <a:t>11.10</a:t>
                      </a:r>
                    </a:p>
                  </a:txBody>
                  <a:tcPr anchor="ctr"/>
                </a:tc>
                <a:extLst>
                  <a:ext uri="{0D108BD9-81ED-4DB2-BD59-A6C34878D82A}">
                    <a16:rowId xmlns:a16="http://schemas.microsoft.com/office/drawing/2014/main" val="1874840634"/>
                  </a:ext>
                </a:extLst>
              </a:tr>
              <a:tr h="370840">
                <a:tc>
                  <a:txBody>
                    <a:bodyPr/>
                    <a:lstStyle/>
                    <a:p>
                      <a:pPr algn="ctr"/>
                      <a:r>
                        <a:rPr lang="en-US" dirty="0"/>
                        <a:t>Quality</a:t>
                      </a:r>
                      <a:endParaRPr lang="en-US" b="1" dirty="0"/>
                    </a:p>
                  </a:txBody>
                  <a:tcPr anchor="ctr"/>
                </a:tc>
                <a:tc>
                  <a:txBody>
                    <a:bodyPr/>
                    <a:lstStyle/>
                    <a:p>
                      <a:pPr algn="ctr"/>
                      <a:r>
                        <a:rPr lang="en-US" dirty="0"/>
                        <a:t>LOW</a:t>
                      </a:r>
                      <a:endParaRPr lang="en-US" b="1" dirty="0"/>
                    </a:p>
                  </a:txBody>
                  <a:tcPr anchor="ctr"/>
                </a:tc>
                <a:tc>
                  <a:txBody>
                    <a:bodyPr/>
                    <a:lstStyle/>
                    <a:p>
                      <a:pPr algn="ctr"/>
                      <a:r>
                        <a:rPr lang="en-US" dirty="0"/>
                        <a:t>MEDIUM</a:t>
                      </a:r>
                      <a:endParaRPr lang="en-US" b="1" dirty="0"/>
                    </a:p>
                  </a:txBody>
                  <a:tcPr anchor="ctr"/>
                </a:tc>
                <a:tc>
                  <a:txBody>
                    <a:bodyPr/>
                    <a:lstStyle/>
                    <a:p>
                      <a:pPr algn="ctr"/>
                      <a:r>
                        <a:rPr lang="en-US" dirty="0"/>
                        <a:t>HIGH</a:t>
                      </a:r>
                      <a:endParaRPr lang="en-US" b="1" dirty="0"/>
                    </a:p>
                  </a:txBody>
                  <a:tcPr anchor="ctr"/>
                </a:tc>
                <a:extLst>
                  <a:ext uri="{0D108BD9-81ED-4DB2-BD59-A6C34878D82A}">
                    <a16:rowId xmlns:a16="http://schemas.microsoft.com/office/drawing/2014/main" val="108714254"/>
                  </a:ext>
                </a:extLst>
              </a:tr>
            </a:tbl>
          </a:graphicData>
        </a:graphic>
      </p:graphicFrame>
      <p:sp>
        <p:nvSpPr>
          <p:cNvPr id="6" name="TextBox 5"/>
          <p:cNvSpPr txBox="1"/>
          <p:nvPr/>
        </p:nvSpPr>
        <p:spPr>
          <a:xfrm>
            <a:off x="646111" y="5996763"/>
            <a:ext cx="10964642" cy="646331"/>
          </a:xfrm>
          <a:prstGeom prst="rect">
            <a:avLst/>
          </a:prstGeom>
          <a:noFill/>
        </p:spPr>
        <p:txBody>
          <a:bodyPr wrap="square" rtlCol="0">
            <a:spAutoFit/>
          </a:bodyPr>
          <a:lstStyle/>
          <a:p>
            <a:r>
              <a:rPr lang="en-US" sz="1200" dirty="0"/>
              <a:t>Laing, Victor &amp; Coleman, Charles: Principal Components of Orthogonal Object-Oriented Metrics. White Paper Analyzing Results of NASA Object-Oriented Data. SATC, NASA, 2001. </a:t>
            </a:r>
            <a:r>
              <a:rPr lang="en-US" sz="1200" dirty="0">
                <a:hlinkClick r:id="rId3"/>
              </a:rPr>
              <a:t>http://satc.gsfc.nasa.gov/support/OSMASAS_SEP01/Principal_Components_of_Orthogonal_Object_Oriented_Metrics.pdf</a:t>
            </a:r>
            <a:endParaRPr lang="en-US" sz="1200" dirty="0"/>
          </a:p>
        </p:txBody>
      </p:sp>
    </p:spTree>
    <p:extLst>
      <p:ext uri="{BB962C8B-B14F-4D97-AF65-F5344CB8AC3E}">
        <p14:creationId xmlns:p14="http://schemas.microsoft.com/office/powerpoint/2010/main" val="1041030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Metric: Case Study</a:t>
            </a:r>
          </a:p>
        </p:txBody>
      </p:sp>
      <p:graphicFrame>
        <p:nvGraphicFramePr>
          <p:cNvPr id="4" name="Table 3"/>
          <p:cNvGraphicFramePr>
            <a:graphicFrameLocks noGrp="1"/>
          </p:cNvGraphicFramePr>
          <p:nvPr>
            <p:extLst>
              <p:ext uri="{D42A27DB-BD31-4B8C-83A1-F6EECF244321}">
                <p14:modId xmlns:p14="http://schemas.microsoft.com/office/powerpoint/2010/main" val="940318979"/>
              </p:ext>
            </p:extLst>
          </p:nvPr>
        </p:nvGraphicFramePr>
        <p:xfrm>
          <a:off x="3153332" y="1742262"/>
          <a:ext cx="5885336" cy="3977640"/>
        </p:xfrm>
        <a:graphic>
          <a:graphicData uri="http://schemas.openxmlformats.org/drawingml/2006/table">
            <a:tbl>
              <a:tblPr firstRow="1" bandRow="1">
                <a:tableStyleId>{00A15C55-8517-42AA-B614-E9B94910E393}</a:tableStyleId>
              </a:tblPr>
              <a:tblGrid>
                <a:gridCol w="1471334">
                  <a:extLst>
                    <a:ext uri="{9D8B030D-6E8A-4147-A177-3AD203B41FA5}">
                      <a16:colId xmlns:a16="http://schemas.microsoft.com/office/drawing/2014/main" val="2205386105"/>
                    </a:ext>
                  </a:extLst>
                </a:gridCol>
                <a:gridCol w="1471334">
                  <a:extLst>
                    <a:ext uri="{9D8B030D-6E8A-4147-A177-3AD203B41FA5}">
                      <a16:colId xmlns:a16="http://schemas.microsoft.com/office/drawing/2014/main" val="1740577457"/>
                    </a:ext>
                  </a:extLst>
                </a:gridCol>
                <a:gridCol w="1471334">
                  <a:extLst>
                    <a:ext uri="{9D8B030D-6E8A-4147-A177-3AD203B41FA5}">
                      <a16:colId xmlns:a16="http://schemas.microsoft.com/office/drawing/2014/main" val="2499952383"/>
                    </a:ext>
                  </a:extLst>
                </a:gridCol>
                <a:gridCol w="1471334">
                  <a:extLst>
                    <a:ext uri="{9D8B030D-6E8A-4147-A177-3AD203B41FA5}">
                      <a16:colId xmlns:a16="http://schemas.microsoft.com/office/drawing/2014/main" val="929411499"/>
                    </a:ext>
                  </a:extLst>
                </a:gridCol>
              </a:tblGrid>
              <a:tr h="370840">
                <a:tc>
                  <a:txBody>
                    <a:bodyPr/>
                    <a:lstStyle/>
                    <a:p>
                      <a:pPr algn="ctr"/>
                      <a:r>
                        <a:rPr lang="en-US" dirty="0"/>
                        <a:t>System Analyzed</a:t>
                      </a:r>
                    </a:p>
                  </a:txBody>
                  <a:tcPr anchor="ctr"/>
                </a:tc>
                <a:tc>
                  <a:txBody>
                    <a:bodyPr/>
                    <a:lstStyle/>
                    <a:p>
                      <a:pPr algn="ctr"/>
                      <a:r>
                        <a:rPr lang="en-US" dirty="0"/>
                        <a:t>Java</a:t>
                      </a:r>
                    </a:p>
                  </a:txBody>
                  <a:tcPr anchor="ctr"/>
                </a:tc>
                <a:tc>
                  <a:txBody>
                    <a:bodyPr/>
                    <a:lstStyle/>
                    <a:p>
                      <a:pPr algn="ctr"/>
                      <a:r>
                        <a:rPr lang="en-US" dirty="0"/>
                        <a:t>C++</a:t>
                      </a:r>
                    </a:p>
                  </a:txBody>
                  <a:tcPr anchor="ctr"/>
                </a:tc>
                <a:tc>
                  <a:txBody>
                    <a:bodyPr/>
                    <a:lstStyle/>
                    <a:p>
                      <a:pPr algn="ctr"/>
                      <a:r>
                        <a:rPr lang="en-US" dirty="0"/>
                        <a:t>Java</a:t>
                      </a:r>
                    </a:p>
                  </a:txBody>
                  <a:tcPr anchor="ctr"/>
                </a:tc>
                <a:extLst>
                  <a:ext uri="{0D108BD9-81ED-4DB2-BD59-A6C34878D82A}">
                    <a16:rowId xmlns:a16="http://schemas.microsoft.com/office/drawing/2014/main" val="1462857393"/>
                  </a:ext>
                </a:extLst>
              </a:tr>
              <a:tr h="370840">
                <a:tc>
                  <a:txBody>
                    <a:bodyPr/>
                    <a:lstStyle/>
                    <a:p>
                      <a:pPr algn="ctr"/>
                      <a:r>
                        <a:rPr lang="en-US" dirty="0"/>
                        <a:t>Classes</a:t>
                      </a:r>
                    </a:p>
                  </a:txBody>
                  <a:tcPr anchor="ctr"/>
                </a:tc>
                <a:tc>
                  <a:txBody>
                    <a:bodyPr/>
                    <a:lstStyle/>
                    <a:p>
                      <a:pPr algn="ctr"/>
                      <a:r>
                        <a:rPr lang="en-US" dirty="0"/>
                        <a:t>46</a:t>
                      </a:r>
                    </a:p>
                  </a:txBody>
                  <a:tcPr anchor="ctr"/>
                </a:tc>
                <a:tc>
                  <a:txBody>
                    <a:bodyPr/>
                    <a:lstStyle/>
                    <a:p>
                      <a:pPr algn="ctr"/>
                      <a:r>
                        <a:rPr lang="en-US" dirty="0"/>
                        <a:t>1617</a:t>
                      </a:r>
                    </a:p>
                  </a:txBody>
                  <a:tcPr anchor="ctr"/>
                </a:tc>
                <a:tc>
                  <a:txBody>
                    <a:bodyPr/>
                    <a:lstStyle/>
                    <a:p>
                      <a:pPr algn="ctr"/>
                      <a:r>
                        <a:rPr lang="en-US" dirty="0"/>
                        <a:t>1000</a:t>
                      </a:r>
                    </a:p>
                  </a:txBody>
                  <a:tcPr anchor="ctr"/>
                </a:tc>
                <a:extLst>
                  <a:ext uri="{0D108BD9-81ED-4DB2-BD59-A6C34878D82A}">
                    <a16:rowId xmlns:a16="http://schemas.microsoft.com/office/drawing/2014/main" val="2128200713"/>
                  </a:ext>
                </a:extLst>
              </a:tr>
              <a:tr h="370840">
                <a:tc>
                  <a:txBody>
                    <a:bodyPr/>
                    <a:lstStyle/>
                    <a:p>
                      <a:pPr algn="ctr"/>
                      <a:r>
                        <a:rPr lang="en-US" dirty="0"/>
                        <a:t>Lines</a:t>
                      </a:r>
                    </a:p>
                  </a:txBody>
                  <a:tcPr anchor="ctr"/>
                </a:tc>
                <a:tc>
                  <a:txBody>
                    <a:bodyPr/>
                    <a:lstStyle/>
                    <a:p>
                      <a:pPr algn="ctr"/>
                      <a:r>
                        <a:rPr lang="en-US" dirty="0"/>
                        <a:t>50,000</a:t>
                      </a:r>
                    </a:p>
                  </a:txBody>
                  <a:tcPr anchor="ctr"/>
                </a:tc>
                <a:tc>
                  <a:txBody>
                    <a:bodyPr/>
                    <a:lstStyle/>
                    <a:p>
                      <a:pPr algn="ctr"/>
                      <a:r>
                        <a:rPr lang="en-US" dirty="0"/>
                        <a:t>500,000</a:t>
                      </a:r>
                    </a:p>
                  </a:txBody>
                  <a:tcPr anchor="ctr"/>
                </a:tc>
                <a:tc>
                  <a:txBody>
                    <a:bodyPr/>
                    <a:lstStyle/>
                    <a:p>
                      <a:pPr algn="ctr"/>
                      <a:r>
                        <a:rPr lang="en-US" dirty="0"/>
                        <a:t>300,000</a:t>
                      </a:r>
                    </a:p>
                  </a:txBody>
                  <a:tcPr anchor="ctr"/>
                </a:tc>
                <a:extLst>
                  <a:ext uri="{0D108BD9-81ED-4DB2-BD59-A6C34878D82A}">
                    <a16:rowId xmlns:a16="http://schemas.microsoft.com/office/drawing/2014/main" val="2899341759"/>
                  </a:ext>
                </a:extLst>
              </a:tr>
              <a:tr h="370840">
                <a:tc>
                  <a:txBody>
                    <a:bodyPr/>
                    <a:lstStyle/>
                    <a:p>
                      <a:pPr algn="ctr"/>
                      <a:r>
                        <a:rPr lang="en-US" b="1" dirty="0"/>
                        <a:t>CBO</a:t>
                      </a:r>
                    </a:p>
                  </a:txBody>
                  <a:tcPr anchor="ctr"/>
                </a:tc>
                <a:tc>
                  <a:txBody>
                    <a:bodyPr/>
                    <a:lstStyle/>
                    <a:p>
                      <a:pPr algn="ctr"/>
                      <a:r>
                        <a:rPr lang="en-US" b="1" dirty="0"/>
                        <a:t>2.48</a:t>
                      </a:r>
                    </a:p>
                  </a:txBody>
                  <a:tcPr anchor="ctr"/>
                </a:tc>
                <a:tc>
                  <a:txBody>
                    <a:bodyPr/>
                    <a:lstStyle/>
                    <a:p>
                      <a:pPr algn="ctr"/>
                      <a:r>
                        <a:rPr lang="en-US" b="1" dirty="0"/>
                        <a:t>2.09</a:t>
                      </a:r>
                    </a:p>
                  </a:txBody>
                  <a:tcPr anchor="ctr"/>
                </a:tc>
                <a:tc>
                  <a:txBody>
                    <a:bodyPr/>
                    <a:lstStyle/>
                    <a:p>
                      <a:pPr algn="ctr"/>
                      <a:r>
                        <a:rPr lang="en-US" b="1" dirty="0"/>
                        <a:t>1.25</a:t>
                      </a:r>
                    </a:p>
                  </a:txBody>
                  <a:tcPr anchor="ctr"/>
                </a:tc>
                <a:extLst>
                  <a:ext uri="{0D108BD9-81ED-4DB2-BD59-A6C34878D82A}">
                    <a16:rowId xmlns:a16="http://schemas.microsoft.com/office/drawing/2014/main" val="264824818"/>
                  </a:ext>
                </a:extLst>
              </a:tr>
              <a:tr h="370840">
                <a:tc>
                  <a:txBody>
                    <a:bodyPr/>
                    <a:lstStyle/>
                    <a:p>
                      <a:pPr algn="ctr"/>
                      <a:r>
                        <a:rPr lang="en-US" b="1" dirty="0"/>
                        <a:t>LCOM</a:t>
                      </a:r>
                    </a:p>
                  </a:txBody>
                  <a:tcPr anchor="ctr"/>
                </a:tc>
                <a:tc>
                  <a:txBody>
                    <a:bodyPr/>
                    <a:lstStyle/>
                    <a:p>
                      <a:pPr algn="ctr"/>
                      <a:r>
                        <a:rPr lang="en-US" b="1" dirty="0"/>
                        <a:t>447.65</a:t>
                      </a:r>
                    </a:p>
                  </a:txBody>
                  <a:tcPr anchor="ctr"/>
                </a:tc>
                <a:tc>
                  <a:txBody>
                    <a:bodyPr/>
                    <a:lstStyle/>
                    <a:p>
                      <a:pPr algn="ctr"/>
                      <a:r>
                        <a:rPr lang="en-US" b="1" dirty="0"/>
                        <a:t>113.94</a:t>
                      </a:r>
                    </a:p>
                  </a:txBody>
                  <a:tcPr anchor="ctr"/>
                </a:tc>
                <a:tc>
                  <a:txBody>
                    <a:bodyPr/>
                    <a:lstStyle/>
                    <a:p>
                      <a:pPr algn="ctr"/>
                      <a:r>
                        <a:rPr lang="en-US" b="1" dirty="0"/>
                        <a:t>78.34</a:t>
                      </a:r>
                    </a:p>
                  </a:txBody>
                  <a:tcPr anchor="ctr"/>
                </a:tc>
                <a:extLst>
                  <a:ext uri="{0D108BD9-81ED-4DB2-BD59-A6C34878D82A}">
                    <a16:rowId xmlns:a16="http://schemas.microsoft.com/office/drawing/2014/main" val="425349168"/>
                  </a:ext>
                </a:extLst>
              </a:tr>
              <a:tr h="370840">
                <a:tc>
                  <a:txBody>
                    <a:bodyPr/>
                    <a:lstStyle/>
                    <a:p>
                      <a:pPr algn="ctr"/>
                      <a:r>
                        <a:rPr lang="en-US" dirty="0"/>
                        <a:t>RFC</a:t>
                      </a:r>
                    </a:p>
                  </a:txBody>
                  <a:tcPr anchor="ctr"/>
                </a:tc>
                <a:tc>
                  <a:txBody>
                    <a:bodyPr/>
                    <a:lstStyle/>
                    <a:p>
                      <a:pPr algn="ctr"/>
                      <a:r>
                        <a:rPr lang="en-US" dirty="0"/>
                        <a:t>80.39</a:t>
                      </a:r>
                    </a:p>
                  </a:txBody>
                  <a:tcPr anchor="ctr"/>
                </a:tc>
                <a:tc>
                  <a:txBody>
                    <a:bodyPr/>
                    <a:lstStyle/>
                    <a:p>
                      <a:pPr algn="ctr"/>
                      <a:r>
                        <a:rPr lang="en-US" dirty="0"/>
                        <a:t>28.60</a:t>
                      </a:r>
                    </a:p>
                  </a:txBody>
                  <a:tcPr anchor="ctr"/>
                </a:tc>
                <a:tc>
                  <a:txBody>
                    <a:bodyPr/>
                    <a:lstStyle/>
                    <a:p>
                      <a:pPr algn="ctr"/>
                      <a:r>
                        <a:rPr lang="en-US" dirty="0"/>
                        <a:t>43.84</a:t>
                      </a:r>
                    </a:p>
                  </a:txBody>
                  <a:tcPr anchor="ctr"/>
                </a:tc>
                <a:extLst>
                  <a:ext uri="{0D108BD9-81ED-4DB2-BD59-A6C34878D82A}">
                    <a16:rowId xmlns:a16="http://schemas.microsoft.com/office/drawing/2014/main" val="1739759729"/>
                  </a:ext>
                </a:extLst>
              </a:tr>
              <a:tr h="370840">
                <a:tc>
                  <a:txBody>
                    <a:bodyPr/>
                    <a:lstStyle/>
                    <a:p>
                      <a:pPr algn="ctr"/>
                      <a:r>
                        <a:rPr lang="en-US" dirty="0"/>
                        <a:t>NOC</a:t>
                      </a:r>
                    </a:p>
                  </a:txBody>
                  <a:tcPr anchor="ctr"/>
                </a:tc>
                <a:tc>
                  <a:txBody>
                    <a:bodyPr/>
                    <a:lstStyle/>
                    <a:p>
                      <a:pPr algn="ctr"/>
                      <a:r>
                        <a:rPr lang="en-US" dirty="0"/>
                        <a:t>0.07</a:t>
                      </a:r>
                    </a:p>
                  </a:txBody>
                  <a:tcPr anchor="ctr"/>
                </a:tc>
                <a:tc>
                  <a:txBody>
                    <a:bodyPr/>
                    <a:lstStyle/>
                    <a:p>
                      <a:pPr algn="ctr"/>
                      <a:r>
                        <a:rPr lang="en-US" dirty="0"/>
                        <a:t>0.39</a:t>
                      </a:r>
                    </a:p>
                  </a:txBody>
                  <a:tcPr anchor="ctr"/>
                </a:tc>
                <a:tc>
                  <a:txBody>
                    <a:bodyPr/>
                    <a:lstStyle/>
                    <a:p>
                      <a:pPr algn="ctr"/>
                      <a:r>
                        <a:rPr lang="en-US" dirty="0"/>
                        <a:t>0.35</a:t>
                      </a:r>
                    </a:p>
                  </a:txBody>
                  <a:tcPr anchor="ctr"/>
                </a:tc>
                <a:extLst>
                  <a:ext uri="{0D108BD9-81ED-4DB2-BD59-A6C34878D82A}">
                    <a16:rowId xmlns:a16="http://schemas.microsoft.com/office/drawing/2014/main" val="3137499870"/>
                  </a:ext>
                </a:extLst>
              </a:tr>
              <a:tr h="370840">
                <a:tc>
                  <a:txBody>
                    <a:bodyPr/>
                    <a:lstStyle/>
                    <a:p>
                      <a:pPr algn="ctr"/>
                      <a:r>
                        <a:rPr lang="en-US" dirty="0"/>
                        <a:t>DIT</a:t>
                      </a:r>
                    </a:p>
                  </a:txBody>
                  <a:tcPr anchor="ctr"/>
                </a:tc>
                <a:tc>
                  <a:txBody>
                    <a:bodyPr/>
                    <a:lstStyle/>
                    <a:p>
                      <a:pPr algn="ctr"/>
                      <a:r>
                        <a:rPr lang="en-US" dirty="0"/>
                        <a:t>0.37</a:t>
                      </a:r>
                    </a:p>
                  </a:txBody>
                  <a:tcPr anchor="ctr"/>
                </a:tc>
                <a:tc>
                  <a:txBody>
                    <a:bodyPr/>
                    <a:lstStyle/>
                    <a:p>
                      <a:pPr algn="ctr"/>
                      <a:r>
                        <a:rPr lang="en-US" dirty="0"/>
                        <a:t>1.02</a:t>
                      </a:r>
                    </a:p>
                  </a:txBody>
                  <a:tcPr anchor="ctr"/>
                </a:tc>
                <a:tc>
                  <a:txBody>
                    <a:bodyPr/>
                    <a:lstStyle/>
                    <a:p>
                      <a:pPr algn="ctr"/>
                      <a:r>
                        <a:rPr lang="en-US" dirty="0"/>
                        <a:t>0.97</a:t>
                      </a:r>
                    </a:p>
                  </a:txBody>
                  <a:tcPr anchor="ctr"/>
                </a:tc>
                <a:extLst>
                  <a:ext uri="{0D108BD9-81ED-4DB2-BD59-A6C34878D82A}">
                    <a16:rowId xmlns:a16="http://schemas.microsoft.com/office/drawing/2014/main" val="1723547193"/>
                  </a:ext>
                </a:extLst>
              </a:tr>
              <a:tr h="370840">
                <a:tc>
                  <a:txBody>
                    <a:bodyPr/>
                    <a:lstStyle/>
                    <a:p>
                      <a:pPr algn="ctr"/>
                      <a:r>
                        <a:rPr lang="en-US" b="1" dirty="0"/>
                        <a:t>WMC</a:t>
                      </a:r>
                    </a:p>
                  </a:txBody>
                  <a:tcPr anchor="ctr"/>
                </a:tc>
                <a:tc>
                  <a:txBody>
                    <a:bodyPr/>
                    <a:lstStyle/>
                    <a:p>
                      <a:pPr algn="ctr"/>
                      <a:r>
                        <a:rPr lang="en-US" b="1" dirty="0"/>
                        <a:t>45.7</a:t>
                      </a:r>
                    </a:p>
                  </a:txBody>
                  <a:tcPr anchor="ctr"/>
                </a:tc>
                <a:tc>
                  <a:txBody>
                    <a:bodyPr/>
                    <a:lstStyle/>
                    <a:p>
                      <a:pPr algn="ctr"/>
                      <a:r>
                        <a:rPr lang="en-US" b="1" dirty="0"/>
                        <a:t>23.97</a:t>
                      </a:r>
                    </a:p>
                  </a:txBody>
                  <a:tcPr anchor="ctr"/>
                </a:tc>
                <a:tc>
                  <a:txBody>
                    <a:bodyPr/>
                    <a:lstStyle/>
                    <a:p>
                      <a:pPr algn="ctr"/>
                      <a:r>
                        <a:rPr lang="en-US" b="1" dirty="0"/>
                        <a:t>11.10</a:t>
                      </a:r>
                    </a:p>
                  </a:txBody>
                  <a:tcPr anchor="ctr"/>
                </a:tc>
                <a:extLst>
                  <a:ext uri="{0D108BD9-81ED-4DB2-BD59-A6C34878D82A}">
                    <a16:rowId xmlns:a16="http://schemas.microsoft.com/office/drawing/2014/main" val="1874840634"/>
                  </a:ext>
                </a:extLst>
              </a:tr>
              <a:tr h="370840">
                <a:tc>
                  <a:txBody>
                    <a:bodyPr/>
                    <a:lstStyle/>
                    <a:p>
                      <a:pPr algn="ctr"/>
                      <a:r>
                        <a:rPr lang="en-US" b="1" dirty="0"/>
                        <a:t>Quality</a:t>
                      </a:r>
                    </a:p>
                  </a:txBody>
                  <a:tcPr anchor="ctr"/>
                </a:tc>
                <a:tc>
                  <a:txBody>
                    <a:bodyPr/>
                    <a:lstStyle/>
                    <a:p>
                      <a:pPr algn="ctr"/>
                      <a:r>
                        <a:rPr lang="en-US" b="1" dirty="0"/>
                        <a:t>LOW</a:t>
                      </a:r>
                    </a:p>
                  </a:txBody>
                  <a:tcPr anchor="ctr"/>
                </a:tc>
                <a:tc>
                  <a:txBody>
                    <a:bodyPr/>
                    <a:lstStyle/>
                    <a:p>
                      <a:pPr algn="ctr"/>
                      <a:r>
                        <a:rPr lang="en-US" b="1" dirty="0"/>
                        <a:t>MEDIUM</a:t>
                      </a:r>
                    </a:p>
                  </a:txBody>
                  <a:tcPr anchor="ctr"/>
                </a:tc>
                <a:tc>
                  <a:txBody>
                    <a:bodyPr/>
                    <a:lstStyle/>
                    <a:p>
                      <a:pPr algn="ctr"/>
                      <a:r>
                        <a:rPr lang="en-US" b="1" dirty="0"/>
                        <a:t>HIGH</a:t>
                      </a:r>
                    </a:p>
                  </a:txBody>
                  <a:tcPr anchor="ctr"/>
                </a:tc>
                <a:extLst>
                  <a:ext uri="{0D108BD9-81ED-4DB2-BD59-A6C34878D82A}">
                    <a16:rowId xmlns:a16="http://schemas.microsoft.com/office/drawing/2014/main" val="108714254"/>
                  </a:ext>
                </a:extLst>
              </a:tr>
            </a:tbl>
          </a:graphicData>
        </a:graphic>
      </p:graphicFrame>
      <p:sp>
        <p:nvSpPr>
          <p:cNvPr id="6" name="TextBox 5"/>
          <p:cNvSpPr txBox="1"/>
          <p:nvPr/>
        </p:nvSpPr>
        <p:spPr>
          <a:xfrm>
            <a:off x="646111" y="5996763"/>
            <a:ext cx="10964642" cy="646331"/>
          </a:xfrm>
          <a:prstGeom prst="rect">
            <a:avLst/>
          </a:prstGeom>
          <a:noFill/>
        </p:spPr>
        <p:txBody>
          <a:bodyPr wrap="square" rtlCol="0">
            <a:spAutoFit/>
          </a:bodyPr>
          <a:lstStyle/>
          <a:p>
            <a:r>
              <a:rPr lang="en-US" sz="1200" dirty="0"/>
              <a:t>Laing, Victor &amp; Coleman, Charles: Principal Components of Orthogonal Object-Oriented Metrics. White Paper Analyzing Results of NASA Object-Oriented Data. SATC, NASA, 2001. </a:t>
            </a:r>
            <a:r>
              <a:rPr lang="en-US" sz="1200" dirty="0">
                <a:hlinkClick r:id="rId3"/>
              </a:rPr>
              <a:t>http://satc.gsfc.nasa.gov/support/OSMASAS_SEP01/Principal_Components_of_Orthogonal_Object_Oriented_Metrics.pdf</a:t>
            </a:r>
            <a:endParaRPr lang="en-US" sz="1200" dirty="0"/>
          </a:p>
        </p:txBody>
      </p:sp>
    </p:spTree>
    <p:extLst>
      <p:ext uri="{BB962C8B-B14F-4D97-AF65-F5344CB8AC3E}">
        <p14:creationId xmlns:p14="http://schemas.microsoft.com/office/powerpoint/2010/main" val="2459514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 Class Analyzer</a:t>
            </a:r>
          </a:p>
        </p:txBody>
      </p:sp>
    </p:spTree>
    <p:extLst>
      <p:ext uri="{BB962C8B-B14F-4D97-AF65-F5344CB8AC3E}">
        <p14:creationId xmlns:p14="http://schemas.microsoft.com/office/powerpoint/2010/main" val="3631165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070" y="3050293"/>
            <a:ext cx="8575861" cy="757415"/>
          </a:xfrm>
        </p:spPr>
        <p:txBody>
          <a:bodyPr/>
          <a:lstStyle/>
          <a:p>
            <a:r>
              <a:rPr lang="en-US" dirty="0"/>
              <a:t>How do we use this information?</a:t>
            </a:r>
          </a:p>
        </p:txBody>
      </p:sp>
    </p:spTree>
    <p:extLst>
      <p:ext uri="{BB962C8B-B14F-4D97-AF65-F5344CB8AC3E}">
        <p14:creationId xmlns:p14="http://schemas.microsoft.com/office/powerpoint/2010/main" val="686125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Complect</a:t>
            </a:r>
            <a:endParaRPr lang="en-US" dirty="0"/>
          </a:p>
        </p:txBody>
      </p:sp>
      <p:pic>
        <p:nvPicPr>
          <p:cNvPr id="6" name="Picture 5"/>
          <p:cNvPicPr>
            <a:picLocks noChangeAspect="1"/>
          </p:cNvPicPr>
          <p:nvPr/>
        </p:nvPicPr>
        <p:blipFill>
          <a:blip r:embed="rId3"/>
          <a:stretch>
            <a:fillRect/>
          </a:stretch>
        </p:blipFill>
        <p:spPr>
          <a:xfrm>
            <a:off x="6924659" y="1294832"/>
            <a:ext cx="3276190" cy="5104762"/>
          </a:xfrm>
          <a:prstGeom prst="rect">
            <a:avLst/>
          </a:prstGeom>
        </p:spPr>
      </p:pic>
      <p:pic>
        <p:nvPicPr>
          <p:cNvPr id="7" name="Picture 6"/>
          <p:cNvPicPr>
            <a:picLocks noChangeAspect="1"/>
          </p:cNvPicPr>
          <p:nvPr/>
        </p:nvPicPr>
        <p:blipFill>
          <a:blip r:embed="rId4"/>
          <a:stretch>
            <a:fillRect/>
          </a:stretch>
        </p:blipFill>
        <p:spPr>
          <a:xfrm>
            <a:off x="646111" y="2516371"/>
            <a:ext cx="4461764" cy="2655812"/>
          </a:xfrm>
          <a:prstGeom prst="rect">
            <a:avLst/>
          </a:prstGeom>
        </p:spPr>
      </p:pic>
    </p:spTree>
    <p:extLst>
      <p:ext uri="{BB962C8B-B14F-4D97-AF65-F5344CB8AC3E}">
        <p14:creationId xmlns:p14="http://schemas.microsoft.com/office/powerpoint/2010/main" val="2925730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SOLID Software</a:t>
            </a:r>
          </a:p>
        </p:txBody>
      </p:sp>
      <p:sp>
        <p:nvSpPr>
          <p:cNvPr id="3" name="TextBox 2"/>
          <p:cNvSpPr txBox="1"/>
          <p:nvPr/>
        </p:nvSpPr>
        <p:spPr>
          <a:xfrm>
            <a:off x="1295399" y="2000250"/>
            <a:ext cx="9572625"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t>Dependency Inversion Principle</a:t>
            </a:r>
            <a:r>
              <a:rPr lang="en-US" dirty="0"/>
              <a:t>: Control your coupling</a:t>
            </a:r>
            <a:br>
              <a:rPr lang="en-US" dirty="0"/>
            </a:br>
            <a:endParaRPr lang="en-US" dirty="0"/>
          </a:p>
          <a:p>
            <a:pPr marL="285750" indent="-285750">
              <a:buFont typeface="Arial" panose="020B0604020202020204" pitchFamily="34" charset="0"/>
              <a:buChar char="•"/>
            </a:pPr>
            <a:r>
              <a:rPr lang="en-US" b="1" dirty="0"/>
              <a:t>Single Responsibility Principle</a:t>
            </a:r>
            <a:r>
              <a:rPr lang="en-US" dirty="0"/>
              <a:t>: Control your cohesion</a:t>
            </a:r>
            <a:br>
              <a:rPr lang="en-US" dirty="0"/>
            </a:br>
            <a:endParaRPr lang="en-US" dirty="0"/>
          </a:p>
          <a:p>
            <a:pPr marL="285750" indent="-285750">
              <a:buFont typeface="Arial" panose="020B0604020202020204" pitchFamily="34" charset="0"/>
              <a:buChar char="•"/>
            </a:pPr>
            <a:r>
              <a:rPr lang="en-US" b="1" dirty="0"/>
              <a:t>Open/Closed Principle</a:t>
            </a:r>
            <a:r>
              <a:rPr lang="en-US" dirty="0"/>
              <a:t>: Aid cohesion by closing your classes to the most common kinds of change</a:t>
            </a:r>
            <a:br>
              <a:rPr lang="en-US" dirty="0"/>
            </a:br>
            <a:endParaRPr lang="en-US" dirty="0"/>
          </a:p>
          <a:p>
            <a:pPr marL="285750" indent="-285750">
              <a:buFont typeface="Arial" panose="020B0604020202020204" pitchFamily="34" charset="0"/>
              <a:buChar char="•"/>
            </a:pPr>
            <a:r>
              <a:rPr lang="en-US" b="1" dirty="0"/>
              <a:t>Interface Segregation Principle</a:t>
            </a:r>
            <a:r>
              <a:rPr lang="en-US" dirty="0"/>
              <a:t>: Carrying around unused methods will hurt cohesion and size</a:t>
            </a:r>
            <a:br>
              <a:rPr lang="en-US" dirty="0"/>
            </a:br>
            <a:endParaRPr lang="en-US" dirty="0"/>
          </a:p>
          <a:p>
            <a:pPr marL="285750" indent="-285750">
              <a:buFont typeface="Arial" panose="020B0604020202020204" pitchFamily="34" charset="0"/>
              <a:buChar char="•"/>
            </a:pPr>
            <a:r>
              <a:rPr lang="en-US" b="1" dirty="0" err="1"/>
              <a:t>Liskov</a:t>
            </a:r>
            <a:r>
              <a:rPr lang="en-US" b="1" dirty="0"/>
              <a:t> Substitution Principle</a:t>
            </a:r>
            <a:r>
              <a:rPr lang="en-US" dirty="0"/>
              <a:t>:  Code the fulfills its contracts is easier to reason about and test</a:t>
            </a:r>
            <a:br>
              <a:rPr lang="en-US" dirty="0"/>
            </a:br>
            <a:endParaRPr lang="en-US" dirty="0"/>
          </a:p>
        </p:txBody>
      </p:sp>
    </p:spTree>
    <p:extLst>
      <p:ext uri="{BB962C8B-B14F-4D97-AF65-F5344CB8AC3E}">
        <p14:creationId xmlns:p14="http://schemas.microsoft.com/office/powerpoint/2010/main" val="707994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3157"/>
          </a:xfrm>
        </p:spPr>
        <p:txBody>
          <a:bodyPr/>
          <a:lstStyle/>
          <a:p>
            <a:r>
              <a:rPr lang="en-US" dirty="0"/>
              <a:t>Composed Software</a:t>
            </a:r>
          </a:p>
        </p:txBody>
      </p:sp>
      <p:pic>
        <p:nvPicPr>
          <p:cNvPr id="5" name="Picture 4"/>
          <p:cNvPicPr>
            <a:picLocks noChangeAspect="1"/>
          </p:cNvPicPr>
          <p:nvPr/>
        </p:nvPicPr>
        <p:blipFill>
          <a:blip r:embed="rId3"/>
          <a:stretch>
            <a:fillRect/>
          </a:stretch>
        </p:blipFill>
        <p:spPr>
          <a:xfrm>
            <a:off x="5182553" y="1000839"/>
            <a:ext cx="7619047" cy="5714286"/>
          </a:xfrm>
          <a:prstGeom prst="rect">
            <a:avLst/>
          </a:prstGeom>
        </p:spPr>
      </p:pic>
      <p:pic>
        <p:nvPicPr>
          <p:cNvPr id="7" name="Picture 6"/>
          <p:cNvPicPr>
            <a:picLocks noChangeAspect="1"/>
          </p:cNvPicPr>
          <p:nvPr/>
        </p:nvPicPr>
        <p:blipFill>
          <a:blip r:embed="rId4"/>
          <a:stretch>
            <a:fillRect/>
          </a:stretch>
        </p:blipFill>
        <p:spPr>
          <a:xfrm>
            <a:off x="448016" y="1648431"/>
            <a:ext cx="5466667" cy="3980952"/>
          </a:xfrm>
          <a:prstGeom prst="rect">
            <a:avLst/>
          </a:prstGeom>
        </p:spPr>
      </p:pic>
      <p:sp>
        <p:nvSpPr>
          <p:cNvPr id="8" name="TextBox 7"/>
          <p:cNvSpPr txBox="1"/>
          <p:nvPr/>
        </p:nvSpPr>
        <p:spPr>
          <a:xfrm>
            <a:off x="366882" y="5791795"/>
            <a:ext cx="5628934" cy="923330"/>
          </a:xfrm>
          <a:prstGeom prst="rect">
            <a:avLst/>
          </a:prstGeom>
          <a:noFill/>
        </p:spPr>
        <p:txBody>
          <a:bodyPr wrap="square" rtlCol="0">
            <a:spAutoFit/>
          </a:bodyPr>
          <a:lstStyle/>
          <a:p>
            <a:r>
              <a:rPr lang="en-US" b="1" dirty="0"/>
              <a:t>Componentized Software</a:t>
            </a:r>
            <a:r>
              <a:rPr lang="en-US" dirty="0"/>
              <a:t>: Move the complexity management up a level of abstraction</a:t>
            </a:r>
          </a:p>
          <a:p>
            <a:endParaRPr lang="en-US" dirty="0"/>
          </a:p>
        </p:txBody>
      </p:sp>
    </p:spTree>
    <p:extLst>
      <p:ext uri="{BB962C8B-B14F-4D97-AF65-F5344CB8AC3E}">
        <p14:creationId xmlns:p14="http://schemas.microsoft.com/office/powerpoint/2010/main" val="372508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TextBox 2"/>
          <p:cNvSpPr txBox="1"/>
          <p:nvPr/>
        </p:nvSpPr>
        <p:spPr>
          <a:xfrm>
            <a:off x="1541721" y="2090172"/>
            <a:ext cx="9108558"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Complexity impairs our ability to reason about our code</a:t>
            </a:r>
          </a:p>
          <a:p>
            <a:pPr marL="285750" indent="-285750">
              <a:buFont typeface="Arial" panose="020B0604020202020204" pitchFamily="34" charset="0"/>
              <a:buChar char="•"/>
            </a:pPr>
            <a:r>
              <a:rPr lang="en-US" sz="2800" dirty="0"/>
              <a:t>Simplicity improves our ability to understand, change, and test our code</a:t>
            </a:r>
          </a:p>
          <a:p>
            <a:pPr marL="285750" indent="-285750">
              <a:buFont typeface="Arial" panose="020B0604020202020204" pitchFamily="34" charset="0"/>
              <a:buChar char="•"/>
            </a:pPr>
            <a:r>
              <a:rPr lang="en-US" sz="2800" dirty="0"/>
              <a:t>Using complexity metrics can help us manage technical debt and improve quality</a:t>
            </a:r>
          </a:p>
        </p:txBody>
      </p:sp>
    </p:spTree>
    <p:extLst>
      <p:ext uri="{BB962C8B-B14F-4D97-AF65-F5344CB8AC3E}">
        <p14:creationId xmlns:p14="http://schemas.microsoft.com/office/powerpoint/2010/main" val="201013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33790" y="1224238"/>
            <a:ext cx="5828571" cy="4409524"/>
          </a:xfrm>
          <a:prstGeom prst="rect">
            <a:avLst/>
          </a:prstGeom>
        </p:spPr>
      </p:pic>
      <p:sp>
        <p:nvSpPr>
          <p:cNvPr id="7" name="TextBox 6"/>
          <p:cNvSpPr txBox="1"/>
          <p:nvPr/>
        </p:nvSpPr>
        <p:spPr>
          <a:xfrm>
            <a:off x="323850" y="5924550"/>
            <a:ext cx="6591299" cy="369332"/>
          </a:xfrm>
          <a:prstGeom prst="rect">
            <a:avLst/>
          </a:prstGeom>
          <a:noFill/>
        </p:spPr>
        <p:txBody>
          <a:bodyPr wrap="square" rtlCol="0">
            <a:spAutoFit/>
          </a:bodyPr>
          <a:lstStyle/>
          <a:p>
            <a:r>
              <a:rPr lang="en-US" dirty="0"/>
              <a:t>http://www.infoq.com/presentations/Simple-Made-Easy</a:t>
            </a:r>
          </a:p>
        </p:txBody>
      </p:sp>
      <p:pic>
        <p:nvPicPr>
          <p:cNvPr id="8" name="Picture 7"/>
          <p:cNvPicPr>
            <a:picLocks noChangeAspect="1"/>
          </p:cNvPicPr>
          <p:nvPr/>
        </p:nvPicPr>
        <p:blipFill>
          <a:blip r:embed="rId4"/>
          <a:stretch>
            <a:fillRect/>
          </a:stretch>
        </p:blipFill>
        <p:spPr>
          <a:xfrm>
            <a:off x="7978993" y="1244873"/>
            <a:ext cx="3492063" cy="4368254"/>
          </a:xfrm>
          <a:prstGeom prst="rect">
            <a:avLst/>
          </a:prstGeom>
        </p:spPr>
      </p:pic>
    </p:spTree>
    <p:extLst>
      <p:ext uri="{BB962C8B-B14F-4D97-AF65-F5344CB8AC3E}">
        <p14:creationId xmlns:p14="http://schemas.microsoft.com/office/powerpoint/2010/main" val="4849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is not Easy</a:t>
            </a:r>
          </a:p>
        </p:txBody>
      </p:sp>
      <p:sp>
        <p:nvSpPr>
          <p:cNvPr id="4" name="TextBox 3"/>
          <p:cNvSpPr txBox="1"/>
          <p:nvPr/>
        </p:nvSpPr>
        <p:spPr>
          <a:xfrm>
            <a:off x="3534508" y="2459504"/>
            <a:ext cx="5122985" cy="1938992"/>
          </a:xfrm>
          <a:prstGeom prst="rect">
            <a:avLst/>
          </a:prstGeom>
          <a:noFill/>
        </p:spPr>
        <p:txBody>
          <a:bodyPr wrap="square" rtlCol="0">
            <a:spAutoFit/>
          </a:bodyPr>
          <a:lstStyle/>
          <a:p>
            <a:r>
              <a:rPr lang="en-US" sz="2400" dirty="0"/>
              <a:t>“…we have to keep it crisp, disentangled, and simple if we refuse to be crushed by the complexities of our own making”</a:t>
            </a:r>
          </a:p>
          <a:p>
            <a:r>
              <a:rPr lang="en-US" sz="2400" dirty="0"/>
              <a:t>- Dijkstra</a:t>
            </a:r>
          </a:p>
        </p:txBody>
      </p:sp>
    </p:spTree>
    <p:extLst>
      <p:ext uri="{BB962C8B-B14F-4D97-AF65-F5344CB8AC3E}">
        <p14:creationId xmlns:p14="http://schemas.microsoft.com/office/powerpoint/2010/main" val="37597885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812" y="3042410"/>
            <a:ext cx="7352376" cy="773181"/>
          </a:xfrm>
        </p:spPr>
        <p:txBody>
          <a:bodyPr/>
          <a:lstStyle/>
          <a:p>
            <a:r>
              <a:rPr lang="en-US" dirty="0"/>
              <a:t>How does this fit with Agile?</a:t>
            </a:r>
          </a:p>
        </p:txBody>
      </p:sp>
    </p:spTree>
    <p:extLst>
      <p:ext uri="{BB962C8B-B14F-4D97-AF65-F5344CB8AC3E}">
        <p14:creationId xmlns:p14="http://schemas.microsoft.com/office/powerpoint/2010/main" val="4239539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Agile Complexity</a:t>
            </a:r>
          </a:p>
        </p:txBody>
      </p:sp>
      <p:sp>
        <p:nvSpPr>
          <p:cNvPr id="3" name="Rounded Rectangle 2"/>
          <p:cNvSpPr/>
          <p:nvPr/>
        </p:nvSpPr>
        <p:spPr>
          <a:xfrm>
            <a:off x="3788738" y="2133600"/>
            <a:ext cx="2204484" cy="76554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Understanding Software</a:t>
            </a:r>
          </a:p>
        </p:txBody>
      </p:sp>
      <p:sp>
        <p:nvSpPr>
          <p:cNvPr id="5" name="Rounded Rectangle 4"/>
          <p:cNvSpPr/>
          <p:nvPr/>
        </p:nvSpPr>
        <p:spPr>
          <a:xfrm>
            <a:off x="1123806" y="3615070"/>
            <a:ext cx="2204484" cy="76554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Testing</a:t>
            </a:r>
          </a:p>
        </p:txBody>
      </p:sp>
      <p:sp>
        <p:nvSpPr>
          <p:cNvPr id="6" name="Rounded Rectangle 5"/>
          <p:cNvSpPr/>
          <p:nvPr/>
        </p:nvSpPr>
        <p:spPr>
          <a:xfrm>
            <a:off x="6418820" y="3615070"/>
            <a:ext cx="2204484" cy="76554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Reasoning</a:t>
            </a:r>
          </a:p>
        </p:txBody>
      </p:sp>
      <p:cxnSp>
        <p:nvCxnSpPr>
          <p:cNvPr id="13" name="Straight Connector 12"/>
          <p:cNvCxnSpPr>
            <a:stCxn id="5" idx="0"/>
            <a:endCxn id="3" idx="2"/>
          </p:cNvCxnSpPr>
          <p:nvPr/>
        </p:nvCxnSpPr>
        <p:spPr>
          <a:xfrm rot="5400000" flipH="1" flipV="1">
            <a:off x="3200551" y="1924641"/>
            <a:ext cx="715926" cy="2664932"/>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2"/>
          <p:cNvCxnSpPr>
            <a:stCxn id="6" idx="0"/>
            <a:endCxn id="3" idx="2"/>
          </p:cNvCxnSpPr>
          <p:nvPr/>
        </p:nvCxnSpPr>
        <p:spPr>
          <a:xfrm rot="16200000" flipV="1">
            <a:off x="5848058" y="1942066"/>
            <a:ext cx="715926" cy="2630082"/>
          </a:xfrm>
          <a:prstGeom prst="bentConnector3">
            <a:avLst>
              <a:gd name="adj1" fmla="val 50000"/>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123806" y="4919330"/>
            <a:ext cx="2204484" cy="148855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Trying to understand the software from the outside</a:t>
            </a:r>
          </a:p>
        </p:txBody>
      </p:sp>
      <p:sp>
        <p:nvSpPr>
          <p:cNvPr id="32" name="Rounded Rectangle 31"/>
          <p:cNvSpPr/>
          <p:nvPr/>
        </p:nvSpPr>
        <p:spPr>
          <a:xfrm>
            <a:off x="6418820" y="4919330"/>
            <a:ext cx="2204484" cy="1488558"/>
          </a:xfrm>
          <a:prstGeom prst="round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Trying to understand the software from the inside</a:t>
            </a:r>
          </a:p>
        </p:txBody>
      </p:sp>
      <p:cxnSp>
        <p:nvCxnSpPr>
          <p:cNvPr id="33" name="Straight Connector 12"/>
          <p:cNvCxnSpPr>
            <a:stCxn id="31" idx="0"/>
            <a:endCxn id="5" idx="2"/>
          </p:cNvCxnSpPr>
          <p:nvPr/>
        </p:nvCxnSpPr>
        <p:spPr>
          <a:xfrm flipV="1">
            <a:off x="2226048" y="4380614"/>
            <a:ext cx="0" cy="538716"/>
          </a:xfrm>
          <a:prstGeom prst="straightConnector1">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12"/>
          <p:cNvCxnSpPr>
            <a:stCxn id="32" idx="0"/>
            <a:endCxn id="6" idx="2"/>
          </p:cNvCxnSpPr>
          <p:nvPr/>
        </p:nvCxnSpPr>
        <p:spPr>
          <a:xfrm flipV="1">
            <a:off x="7521062" y="4380614"/>
            <a:ext cx="0" cy="538716"/>
          </a:xfrm>
          <a:prstGeom prst="straightConnector1">
            <a:avLst/>
          </a:prstGeom>
          <a:ln w="25400">
            <a:solidFill>
              <a:schemeClr val="tx1">
                <a:lumMod val="65000"/>
              </a:schemeClr>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6411521" y="4919330"/>
            <a:ext cx="2204484" cy="1488558"/>
          </a:xfrm>
          <a:prstGeom prst="roundRect">
            <a:avLst/>
          </a:prstGeom>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Scrum, XP</a:t>
            </a:r>
          </a:p>
        </p:txBody>
      </p:sp>
      <p:sp>
        <p:nvSpPr>
          <p:cNvPr id="45" name="Rounded Rectangle 44"/>
          <p:cNvSpPr/>
          <p:nvPr/>
        </p:nvSpPr>
        <p:spPr>
          <a:xfrm>
            <a:off x="1116507" y="4919330"/>
            <a:ext cx="2204484" cy="1488558"/>
          </a:xfrm>
          <a:prstGeom prst="roundRect">
            <a:avLst/>
          </a:prstGeom>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Test Driven Design</a:t>
            </a:r>
          </a:p>
        </p:txBody>
      </p:sp>
    </p:spTree>
    <p:extLst>
      <p:ext uri="{BB962C8B-B14F-4D97-AF65-F5344CB8AC3E}">
        <p14:creationId xmlns:p14="http://schemas.microsoft.com/office/powerpoint/2010/main" val="379457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Emergent Design Sustainable?</a:t>
            </a:r>
          </a:p>
        </p:txBody>
      </p:sp>
      <p:grpSp>
        <p:nvGrpSpPr>
          <p:cNvPr id="6" name="Group 5"/>
          <p:cNvGrpSpPr/>
          <p:nvPr/>
        </p:nvGrpSpPr>
        <p:grpSpPr>
          <a:xfrm>
            <a:off x="735380" y="2807842"/>
            <a:ext cx="2066454" cy="1568335"/>
            <a:chOff x="181539" y="2333896"/>
            <a:chExt cx="2066454" cy="1568335"/>
          </a:xfrm>
        </p:grpSpPr>
        <p:grpSp>
          <p:nvGrpSpPr>
            <p:cNvPr id="7" name="Group 6"/>
            <p:cNvGrpSpPr/>
            <p:nvPr/>
          </p:nvGrpSpPr>
          <p:grpSpPr>
            <a:xfrm>
              <a:off x="181539" y="2333896"/>
              <a:ext cx="2066454" cy="1568335"/>
              <a:chOff x="2475212" y="809898"/>
              <a:chExt cx="6966065" cy="5286894"/>
            </a:xfrm>
          </p:grpSpPr>
          <p:cxnSp>
            <p:nvCxnSpPr>
              <p:cNvPr id="22" name="Straight Connector 21"/>
              <p:cNvCxnSpPr/>
              <p:nvPr/>
            </p:nvCxnSpPr>
            <p:spPr>
              <a:xfrm>
                <a:off x="4585607" y="2905570"/>
                <a:ext cx="27559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590245" y="4400995"/>
                <a:ext cx="4728816"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4" name="Isosceles Triangle 23"/>
              <p:cNvSpPr/>
              <p:nvPr/>
            </p:nvSpPr>
            <p:spPr>
              <a:xfrm>
                <a:off x="2475212" y="809898"/>
                <a:ext cx="6966065" cy="5286894"/>
              </a:xfrm>
              <a:prstGeom prst="triangl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8" name="Rectangle 7"/>
            <p:cNvSpPr/>
            <p:nvPr/>
          </p:nvSpPr>
          <p:spPr>
            <a:xfrm>
              <a:off x="821518" y="3031839"/>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6776" y="2543376"/>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Rectangle 9"/>
            <p:cNvSpPr/>
            <p:nvPr/>
          </p:nvSpPr>
          <p:spPr>
            <a:xfrm>
              <a:off x="512309" y="3490322"/>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Rectangle 10"/>
            <p:cNvSpPr/>
            <p:nvPr/>
          </p:nvSpPr>
          <p:spPr>
            <a:xfrm>
              <a:off x="690133" y="369627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Rectangle 11"/>
            <p:cNvSpPr/>
            <p:nvPr/>
          </p:nvSpPr>
          <p:spPr>
            <a:xfrm>
              <a:off x="1024502" y="346753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3" name="Rectangle 12"/>
            <p:cNvSpPr/>
            <p:nvPr/>
          </p:nvSpPr>
          <p:spPr>
            <a:xfrm>
              <a:off x="1146776" y="3682408"/>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4" name="Rectangle 13"/>
            <p:cNvSpPr/>
            <p:nvPr/>
          </p:nvSpPr>
          <p:spPr>
            <a:xfrm>
              <a:off x="1569217" y="3522024"/>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Rectangle 14"/>
            <p:cNvSpPr/>
            <p:nvPr/>
          </p:nvSpPr>
          <p:spPr>
            <a:xfrm>
              <a:off x="760555" y="3204201"/>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106082" y="3204201"/>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1271254" y="3004086"/>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029556" y="2656517"/>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9" name="Rectangle 18"/>
            <p:cNvSpPr/>
            <p:nvPr/>
          </p:nvSpPr>
          <p:spPr>
            <a:xfrm>
              <a:off x="1248074" y="2726043"/>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0" name="Rectangle 19"/>
            <p:cNvSpPr/>
            <p:nvPr/>
          </p:nvSpPr>
          <p:spPr>
            <a:xfrm>
              <a:off x="1029556" y="2776248"/>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1" name="Rectangle 20"/>
            <p:cNvSpPr/>
            <p:nvPr/>
          </p:nvSpPr>
          <p:spPr>
            <a:xfrm>
              <a:off x="1264875" y="2845985"/>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25" name="Group 24"/>
          <p:cNvGrpSpPr/>
          <p:nvPr/>
        </p:nvGrpSpPr>
        <p:grpSpPr>
          <a:xfrm>
            <a:off x="2843573" y="2807842"/>
            <a:ext cx="2066454" cy="1568335"/>
            <a:chOff x="2413538" y="2333896"/>
            <a:chExt cx="2066454" cy="1568335"/>
          </a:xfrm>
        </p:grpSpPr>
        <p:grpSp>
          <p:nvGrpSpPr>
            <p:cNvPr id="26" name="Group 25"/>
            <p:cNvGrpSpPr/>
            <p:nvPr/>
          </p:nvGrpSpPr>
          <p:grpSpPr>
            <a:xfrm>
              <a:off x="2413538" y="2333896"/>
              <a:ext cx="2066454" cy="1568335"/>
              <a:chOff x="2475212" y="809898"/>
              <a:chExt cx="6966065" cy="5286894"/>
            </a:xfrm>
          </p:grpSpPr>
          <p:cxnSp>
            <p:nvCxnSpPr>
              <p:cNvPr id="39" name="Straight Connector 38"/>
              <p:cNvCxnSpPr/>
              <p:nvPr/>
            </p:nvCxnSpPr>
            <p:spPr>
              <a:xfrm>
                <a:off x="4585607" y="2905570"/>
                <a:ext cx="27559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590245" y="4400995"/>
                <a:ext cx="4728816"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Isosceles Triangle 40"/>
              <p:cNvSpPr/>
              <p:nvPr/>
            </p:nvSpPr>
            <p:spPr>
              <a:xfrm>
                <a:off x="2475212" y="809898"/>
                <a:ext cx="6966065" cy="5286894"/>
              </a:xfrm>
              <a:prstGeom prst="triangl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27" name="Rectangle 26"/>
            <p:cNvSpPr/>
            <p:nvPr/>
          </p:nvSpPr>
          <p:spPr>
            <a:xfrm>
              <a:off x="3053517" y="3031839"/>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3378775" y="2543376"/>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9" name="Rectangle 28"/>
            <p:cNvSpPr/>
            <p:nvPr/>
          </p:nvSpPr>
          <p:spPr>
            <a:xfrm>
              <a:off x="2744308" y="3490322"/>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0" name="Rectangle 29"/>
            <p:cNvSpPr/>
            <p:nvPr/>
          </p:nvSpPr>
          <p:spPr>
            <a:xfrm>
              <a:off x="2922132" y="369627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1" name="Rectangle 30"/>
            <p:cNvSpPr/>
            <p:nvPr/>
          </p:nvSpPr>
          <p:spPr>
            <a:xfrm>
              <a:off x="3256501" y="346753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2" name="Rectangle 31"/>
            <p:cNvSpPr/>
            <p:nvPr/>
          </p:nvSpPr>
          <p:spPr>
            <a:xfrm>
              <a:off x="3801216" y="3522024"/>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3" name="Rectangle 32"/>
            <p:cNvSpPr/>
            <p:nvPr/>
          </p:nvSpPr>
          <p:spPr>
            <a:xfrm>
              <a:off x="3338081" y="3204201"/>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3503253" y="3004086"/>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3480073" y="2726043"/>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6" name="Rectangle 35"/>
            <p:cNvSpPr/>
            <p:nvPr/>
          </p:nvSpPr>
          <p:spPr>
            <a:xfrm>
              <a:off x="3261555" y="2776248"/>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7" name="Rectangle 36"/>
            <p:cNvSpPr/>
            <p:nvPr/>
          </p:nvSpPr>
          <p:spPr>
            <a:xfrm>
              <a:off x="3496874" y="2845985"/>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38" name="Rectangle 37"/>
            <p:cNvSpPr/>
            <p:nvPr/>
          </p:nvSpPr>
          <p:spPr>
            <a:xfrm>
              <a:off x="3393346" y="3682408"/>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grpSp>
        <p:nvGrpSpPr>
          <p:cNvPr id="42" name="Group 41"/>
          <p:cNvGrpSpPr/>
          <p:nvPr/>
        </p:nvGrpSpPr>
        <p:grpSpPr>
          <a:xfrm>
            <a:off x="4961814" y="2807842"/>
            <a:ext cx="2066454" cy="1568335"/>
            <a:chOff x="4620658" y="2333896"/>
            <a:chExt cx="2066454" cy="1568335"/>
          </a:xfrm>
        </p:grpSpPr>
        <p:grpSp>
          <p:nvGrpSpPr>
            <p:cNvPr id="43" name="Group 42"/>
            <p:cNvGrpSpPr/>
            <p:nvPr/>
          </p:nvGrpSpPr>
          <p:grpSpPr>
            <a:xfrm>
              <a:off x="4620658" y="2333896"/>
              <a:ext cx="2066454" cy="1568335"/>
              <a:chOff x="2475212" y="809898"/>
              <a:chExt cx="6966065" cy="5286894"/>
            </a:xfrm>
          </p:grpSpPr>
          <p:cxnSp>
            <p:nvCxnSpPr>
              <p:cNvPr id="57" name="Straight Connector 56"/>
              <p:cNvCxnSpPr/>
              <p:nvPr/>
            </p:nvCxnSpPr>
            <p:spPr>
              <a:xfrm>
                <a:off x="4585607" y="2905570"/>
                <a:ext cx="27559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590245" y="4400995"/>
                <a:ext cx="4728816"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59" name="Isosceles Triangle 58"/>
              <p:cNvSpPr/>
              <p:nvPr/>
            </p:nvSpPr>
            <p:spPr>
              <a:xfrm>
                <a:off x="2475212" y="809898"/>
                <a:ext cx="6966065" cy="5286894"/>
              </a:xfrm>
              <a:prstGeom prst="triangl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44" name="Rectangle 43"/>
            <p:cNvSpPr/>
            <p:nvPr/>
          </p:nvSpPr>
          <p:spPr>
            <a:xfrm>
              <a:off x="5260637" y="3171178"/>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585895" y="2543376"/>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6" name="Rectangle 45"/>
            <p:cNvSpPr/>
            <p:nvPr/>
          </p:nvSpPr>
          <p:spPr>
            <a:xfrm>
              <a:off x="5129252" y="369627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7" name="Rectangle 46"/>
            <p:cNvSpPr/>
            <p:nvPr/>
          </p:nvSpPr>
          <p:spPr>
            <a:xfrm>
              <a:off x="5463621" y="346753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8" name="Rectangle 47"/>
            <p:cNvSpPr/>
            <p:nvPr/>
          </p:nvSpPr>
          <p:spPr>
            <a:xfrm>
              <a:off x="6008336" y="3522024"/>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9" name="Rectangle 48"/>
            <p:cNvSpPr/>
            <p:nvPr/>
          </p:nvSpPr>
          <p:spPr>
            <a:xfrm>
              <a:off x="5475240" y="3004086"/>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5687193" y="2665080"/>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1" name="Rectangle 50"/>
            <p:cNvSpPr/>
            <p:nvPr/>
          </p:nvSpPr>
          <p:spPr>
            <a:xfrm>
              <a:off x="5468675" y="2776248"/>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2" name="Rectangle 51"/>
            <p:cNvSpPr/>
            <p:nvPr/>
          </p:nvSpPr>
          <p:spPr>
            <a:xfrm>
              <a:off x="5703994" y="2845985"/>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3" name="Rectangle 52"/>
            <p:cNvSpPr/>
            <p:nvPr/>
          </p:nvSpPr>
          <p:spPr>
            <a:xfrm>
              <a:off x="5500737" y="2663294"/>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4" name="Rectangle 53"/>
            <p:cNvSpPr/>
            <p:nvPr/>
          </p:nvSpPr>
          <p:spPr>
            <a:xfrm>
              <a:off x="5652819" y="2758825"/>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5" name="Rectangle 54"/>
            <p:cNvSpPr/>
            <p:nvPr/>
          </p:nvSpPr>
          <p:spPr>
            <a:xfrm>
              <a:off x="5598470" y="3682408"/>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56" name="Rectangle 55"/>
            <p:cNvSpPr/>
            <p:nvPr/>
          </p:nvSpPr>
          <p:spPr>
            <a:xfrm>
              <a:off x="4933431" y="3490322"/>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grpSp>
      <p:grpSp>
        <p:nvGrpSpPr>
          <p:cNvPr id="60" name="Group 59"/>
          <p:cNvGrpSpPr/>
          <p:nvPr/>
        </p:nvGrpSpPr>
        <p:grpSpPr>
          <a:xfrm>
            <a:off x="7070007" y="2807842"/>
            <a:ext cx="2066454" cy="1568335"/>
            <a:chOff x="6825782" y="2333896"/>
            <a:chExt cx="2066454" cy="1568335"/>
          </a:xfrm>
        </p:grpSpPr>
        <p:grpSp>
          <p:nvGrpSpPr>
            <p:cNvPr id="61" name="Group 60"/>
            <p:cNvGrpSpPr/>
            <p:nvPr/>
          </p:nvGrpSpPr>
          <p:grpSpPr>
            <a:xfrm>
              <a:off x="6825782" y="2333896"/>
              <a:ext cx="2066454" cy="1568335"/>
              <a:chOff x="2475212" y="809898"/>
              <a:chExt cx="6966065" cy="5286894"/>
            </a:xfrm>
          </p:grpSpPr>
          <p:cxnSp>
            <p:nvCxnSpPr>
              <p:cNvPr id="73" name="Straight Connector 72"/>
              <p:cNvCxnSpPr/>
              <p:nvPr/>
            </p:nvCxnSpPr>
            <p:spPr>
              <a:xfrm>
                <a:off x="4585607" y="2905570"/>
                <a:ext cx="27559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590245" y="4400995"/>
                <a:ext cx="4728816"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5" name="Isosceles Triangle 74"/>
              <p:cNvSpPr/>
              <p:nvPr/>
            </p:nvSpPr>
            <p:spPr>
              <a:xfrm>
                <a:off x="2475212" y="809898"/>
                <a:ext cx="6966065" cy="5286894"/>
              </a:xfrm>
              <a:prstGeom prst="triangl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62" name="Rectangle 61"/>
            <p:cNvSpPr/>
            <p:nvPr/>
          </p:nvSpPr>
          <p:spPr>
            <a:xfrm>
              <a:off x="7334376" y="369627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3" name="Rectangle 62"/>
            <p:cNvSpPr/>
            <p:nvPr/>
          </p:nvSpPr>
          <p:spPr>
            <a:xfrm>
              <a:off x="7668745" y="346753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4" name="Rectangle 63"/>
            <p:cNvSpPr/>
            <p:nvPr/>
          </p:nvSpPr>
          <p:spPr>
            <a:xfrm>
              <a:off x="8213460" y="3522024"/>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5" name="Rectangle 64"/>
            <p:cNvSpPr/>
            <p:nvPr/>
          </p:nvSpPr>
          <p:spPr>
            <a:xfrm>
              <a:off x="7680364" y="3004086"/>
              <a:ext cx="260670" cy="140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7892317" y="2726043"/>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7" name="Rectangle 66"/>
            <p:cNvSpPr/>
            <p:nvPr/>
          </p:nvSpPr>
          <p:spPr>
            <a:xfrm>
              <a:off x="7673799" y="2776248"/>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8" name="Rectangle 67"/>
            <p:cNvSpPr/>
            <p:nvPr/>
          </p:nvSpPr>
          <p:spPr>
            <a:xfrm>
              <a:off x="7909118" y="2845985"/>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9" name="Rectangle 68"/>
            <p:cNvSpPr/>
            <p:nvPr/>
          </p:nvSpPr>
          <p:spPr>
            <a:xfrm>
              <a:off x="7758115" y="2628458"/>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0" name="Rectangle 69"/>
            <p:cNvSpPr/>
            <p:nvPr/>
          </p:nvSpPr>
          <p:spPr>
            <a:xfrm>
              <a:off x="7782387" y="3682408"/>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1" name="Rectangle 70"/>
            <p:cNvSpPr/>
            <p:nvPr/>
          </p:nvSpPr>
          <p:spPr>
            <a:xfrm>
              <a:off x="7174426" y="3490322"/>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2" name="Rectangle 71"/>
            <p:cNvSpPr/>
            <p:nvPr/>
          </p:nvSpPr>
          <p:spPr>
            <a:xfrm>
              <a:off x="7810699" y="2541847"/>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grpSp>
        <p:nvGrpSpPr>
          <p:cNvPr id="76" name="Group 75"/>
          <p:cNvGrpSpPr/>
          <p:nvPr/>
        </p:nvGrpSpPr>
        <p:grpSpPr>
          <a:xfrm>
            <a:off x="9188248" y="2807842"/>
            <a:ext cx="2066454" cy="1568335"/>
            <a:chOff x="9056423" y="2333896"/>
            <a:chExt cx="2066454" cy="1568335"/>
          </a:xfrm>
        </p:grpSpPr>
        <p:grpSp>
          <p:nvGrpSpPr>
            <p:cNvPr id="77" name="Group 76"/>
            <p:cNvGrpSpPr/>
            <p:nvPr/>
          </p:nvGrpSpPr>
          <p:grpSpPr>
            <a:xfrm>
              <a:off x="9056423" y="2333896"/>
              <a:ext cx="2066454" cy="1568335"/>
              <a:chOff x="2475212" y="809898"/>
              <a:chExt cx="6966065" cy="5286894"/>
            </a:xfrm>
          </p:grpSpPr>
          <p:cxnSp>
            <p:nvCxnSpPr>
              <p:cNvPr id="89" name="Straight Connector 88"/>
              <p:cNvCxnSpPr/>
              <p:nvPr/>
            </p:nvCxnSpPr>
            <p:spPr>
              <a:xfrm>
                <a:off x="4585607" y="2905570"/>
                <a:ext cx="2755900"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590245" y="4400995"/>
                <a:ext cx="4728816" cy="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1" name="Isosceles Triangle 90"/>
              <p:cNvSpPr/>
              <p:nvPr/>
            </p:nvSpPr>
            <p:spPr>
              <a:xfrm>
                <a:off x="2475212" y="809898"/>
                <a:ext cx="6966065" cy="5286894"/>
              </a:xfrm>
              <a:prstGeom prst="triangle">
                <a:avLst/>
              </a:prstGeom>
              <a:noFill/>
              <a:ln w="254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78" name="Rectangle 77"/>
            <p:cNvSpPr/>
            <p:nvPr/>
          </p:nvSpPr>
          <p:spPr>
            <a:xfrm>
              <a:off x="9565017" y="369627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9" name="Rectangle 78"/>
            <p:cNvSpPr/>
            <p:nvPr/>
          </p:nvSpPr>
          <p:spPr>
            <a:xfrm>
              <a:off x="9899386" y="3467536"/>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0" name="Rectangle 79"/>
            <p:cNvSpPr/>
            <p:nvPr/>
          </p:nvSpPr>
          <p:spPr>
            <a:xfrm>
              <a:off x="10444101" y="3522024"/>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1" name="Rectangle 80"/>
            <p:cNvSpPr/>
            <p:nvPr/>
          </p:nvSpPr>
          <p:spPr>
            <a:xfrm>
              <a:off x="9887825" y="2726043"/>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2" name="Rectangle 81"/>
            <p:cNvSpPr/>
            <p:nvPr/>
          </p:nvSpPr>
          <p:spPr>
            <a:xfrm>
              <a:off x="9904440" y="2837211"/>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3" name="Rectangle 82"/>
            <p:cNvSpPr/>
            <p:nvPr/>
          </p:nvSpPr>
          <p:spPr>
            <a:xfrm>
              <a:off x="10200721" y="2845985"/>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4" name="Rectangle 83"/>
            <p:cNvSpPr/>
            <p:nvPr/>
          </p:nvSpPr>
          <p:spPr>
            <a:xfrm>
              <a:off x="10014883" y="2637167"/>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5" name="Rectangle 84"/>
            <p:cNvSpPr/>
            <p:nvPr/>
          </p:nvSpPr>
          <p:spPr>
            <a:xfrm>
              <a:off x="10013028" y="3682408"/>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6" name="Rectangle 85"/>
            <p:cNvSpPr/>
            <p:nvPr/>
          </p:nvSpPr>
          <p:spPr>
            <a:xfrm>
              <a:off x="9405067" y="3490322"/>
              <a:ext cx="355649" cy="16038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7" name="Rectangle 86"/>
            <p:cNvSpPr/>
            <p:nvPr/>
          </p:nvSpPr>
          <p:spPr>
            <a:xfrm>
              <a:off x="10041340" y="2507011"/>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8" name="Rectangle 87"/>
            <p:cNvSpPr/>
            <p:nvPr/>
          </p:nvSpPr>
          <p:spPr>
            <a:xfrm>
              <a:off x="10114326" y="2751929"/>
              <a:ext cx="153052" cy="675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sp>
        <p:nvSpPr>
          <p:cNvPr id="92" name="TextBox 91"/>
          <p:cNvSpPr txBox="1"/>
          <p:nvPr/>
        </p:nvSpPr>
        <p:spPr>
          <a:xfrm>
            <a:off x="1205301" y="4488606"/>
            <a:ext cx="1055567" cy="369332"/>
          </a:xfrm>
          <a:prstGeom prst="rect">
            <a:avLst/>
          </a:prstGeom>
          <a:noFill/>
        </p:spPr>
        <p:txBody>
          <a:bodyPr wrap="square" rtlCol="0">
            <a:spAutoFit/>
          </a:bodyPr>
          <a:lstStyle/>
          <a:p>
            <a:r>
              <a:rPr lang="en-US" dirty="0"/>
              <a:t>Sprint 1</a:t>
            </a:r>
          </a:p>
        </p:txBody>
      </p:sp>
      <p:sp>
        <p:nvSpPr>
          <p:cNvPr id="93" name="TextBox 92"/>
          <p:cNvSpPr txBox="1"/>
          <p:nvPr/>
        </p:nvSpPr>
        <p:spPr>
          <a:xfrm>
            <a:off x="3336515" y="4488606"/>
            <a:ext cx="1010517" cy="369332"/>
          </a:xfrm>
          <a:prstGeom prst="rect">
            <a:avLst/>
          </a:prstGeom>
          <a:noFill/>
        </p:spPr>
        <p:txBody>
          <a:bodyPr wrap="square" rtlCol="0">
            <a:spAutoFit/>
          </a:bodyPr>
          <a:lstStyle/>
          <a:p>
            <a:r>
              <a:rPr lang="en-US" dirty="0"/>
              <a:t>Sprint 2</a:t>
            </a:r>
          </a:p>
        </p:txBody>
      </p:sp>
      <p:sp>
        <p:nvSpPr>
          <p:cNvPr id="94" name="TextBox 93"/>
          <p:cNvSpPr txBox="1"/>
          <p:nvPr/>
        </p:nvSpPr>
        <p:spPr>
          <a:xfrm>
            <a:off x="5420665" y="4488606"/>
            <a:ext cx="1044608" cy="369332"/>
          </a:xfrm>
          <a:prstGeom prst="rect">
            <a:avLst/>
          </a:prstGeom>
          <a:noFill/>
        </p:spPr>
        <p:txBody>
          <a:bodyPr wrap="square" rtlCol="0">
            <a:spAutoFit/>
          </a:bodyPr>
          <a:lstStyle/>
          <a:p>
            <a:r>
              <a:rPr lang="en-US" dirty="0"/>
              <a:t>Sprint 3</a:t>
            </a:r>
          </a:p>
        </p:txBody>
      </p:sp>
      <p:sp>
        <p:nvSpPr>
          <p:cNvPr id="95" name="TextBox 94"/>
          <p:cNvSpPr txBox="1"/>
          <p:nvPr/>
        </p:nvSpPr>
        <p:spPr>
          <a:xfrm>
            <a:off x="7569514" y="4488606"/>
            <a:ext cx="1003952" cy="369332"/>
          </a:xfrm>
          <a:prstGeom prst="rect">
            <a:avLst/>
          </a:prstGeom>
          <a:noFill/>
        </p:spPr>
        <p:txBody>
          <a:bodyPr wrap="square" rtlCol="0">
            <a:spAutoFit/>
          </a:bodyPr>
          <a:lstStyle/>
          <a:p>
            <a:r>
              <a:rPr lang="en-US" dirty="0"/>
              <a:t>Sprint 4</a:t>
            </a:r>
          </a:p>
        </p:txBody>
      </p:sp>
      <p:sp>
        <p:nvSpPr>
          <p:cNvPr id="96" name="TextBox 95"/>
          <p:cNvSpPr txBox="1"/>
          <p:nvPr/>
        </p:nvSpPr>
        <p:spPr>
          <a:xfrm>
            <a:off x="9858493" y="4488606"/>
            <a:ext cx="933694" cy="646331"/>
          </a:xfrm>
          <a:prstGeom prst="rect">
            <a:avLst/>
          </a:prstGeom>
          <a:noFill/>
        </p:spPr>
        <p:txBody>
          <a:bodyPr wrap="square" rtlCol="0">
            <a:spAutoFit/>
          </a:bodyPr>
          <a:lstStyle/>
          <a:p>
            <a:r>
              <a:rPr lang="en-US" dirty="0"/>
              <a:t>Sprint 5</a:t>
            </a:r>
          </a:p>
        </p:txBody>
      </p:sp>
      <p:cxnSp>
        <p:nvCxnSpPr>
          <p:cNvPr id="97" name="Straight Arrow Connector 96"/>
          <p:cNvCxnSpPr/>
          <p:nvPr/>
        </p:nvCxnSpPr>
        <p:spPr>
          <a:xfrm flipV="1">
            <a:off x="11763296" y="2980957"/>
            <a:ext cx="0" cy="1395221"/>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1394562" y="2623176"/>
            <a:ext cx="753893" cy="307777"/>
          </a:xfrm>
          <a:prstGeom prst="rect">
            <a:avLst/>
          </a:prstGeom>
          <a:noFill/>
        </p:spPr>
        <p:txBody>
          <a:bodyPr wrap="square" rtlCol="0">
            <a:spAutoFit/>
          </a:bodyPr>
          <a:lstStyle/>
          <a:p>
            <a:r>
              <a:rPr lang="en-US" sz="1400" dirty="0"/>
              <a:t>Simple</a:t>
            </a:r>
          </a:p>
        </p:txBody>
      </p:sp>
      <p:sp>
        <p:nvSpPr>
          <p:cNvPr id="99" name="TextBox 98"/>
          <p:cNvSpPr txBox="1"/>
          <p:nvPr/>
        </p:nvSpPr>
        <p:spPr>
          <a:xfrm>
            <a:off x="11232673" y="4319011"/>
            <a:ext cx="1206096" cy="307777"/>
          </a:xfrm>
          <a:prstGeom prst="rect">
            <a:avLst/>
          </a:prstGeom>
          <a:noFill/>
        </p:spPr>
        <p:txBody>
          <a:bodyPr wrap="square" rtlCol="0">
            <a:spAutoFit/>
          </a:bodyPr>
          <a:lstStyle/>
          <a:p>
            <a:r>
              <a:rPr lang="en-US" sz="1400" dirty="0"/>
              <a:t>Complex</a:t>
            </a:r>
          </a:p>
        </p:txBody>
      </p:sp>
      <p:sp>
        <p:nvSpPr>
          <p:cNvPr id="100" name="TextBox 99"/>
          <p:cNvSpPr txBox="1"/>
          <p:nvPr/>
        </p:nvSpPr>
        <p:spPr>
          <a:xfrm rot="16200000">
            <a:off x="10761835" y="3326903"/>
            <a:ext cx="1449952" cy="369332"/>
          </a:xfrm>
          <a:prstGeom prst="rect">
            <a:avLst/>
          </a:prstGeom>
          <a:noFill/>
        </p:spPr>
        <p:txBody>
          <a:bodyPr wrap="square" rtlCol="0">
            <a:spAutoFit/>
          </a:bodyPr>
          <a:lstStyle/>
          <a:p>
            <a:r>
              <a:rPr lang="en-US" dirty="0"/>
              <a:t>Problem</a:t>
            </a:r>
          </a:p>
        </p:txBody>
      </p:sp>
      <p:cxnSp>
        <p:nvCxnSpPr>
          <p:cNvPr id="101" name="Straight Arrow Connector 100"/>
          <p:cNvCxnSpPr/>
          <p:nvPr/>
        </p:nvCxnSpPr>
        <p:spPr>
          <a:xfrm flipV="1">
            <a:off x="758813" y="5279773"/>
            <a:ext cx="10495889" cy="1537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5350144" y="5324588"/>
            <a:ext cx="1092228" cy="369332"/>
          </a:xfrm>
          <a:prstGeom prst="rect">
            <a:avLst/>
          </a:prstGeom>
          <a:noFill/>
        </p:spPr>
        <p:txBody>
          <a:bodyPr wrap="square" rtlCol="0">
            <a:spAutoFit/>
          </a:bodyPr>
          <a:lstStyle/>
          <a:p>
            <a:r>
              <a:rPr lang="en-US" dirty="0"/>
              <a:t>Solution</a:t>
            </a:r>
          </a:p>
        </p:txBody>
      </p:sp>
      <p:sp>
        <p:nvSpPr>
          <p:cNvPr id="103" name="TextBox 102"/>
          <p:cNvSpPr txBox="1"/>
          <p:nvPr/>
        </p:nvSpPr>
        <p:spPr>
          <a:xfrm rot="16200000">
            <a:off x="216562" y="5149893"/>
            <a:ext cx="780274" cy="307777"/>
          </a:xfrm>
          <a:prstGeom prst="rect">
            <a:avLst/>
          </a:prstGeom>
          <a:noFill/>
        </p:spPr>
        <p:txBody>
          <a:bodyPr wrap="square" rtlCol="0">
            <a:spAutoFit/>
          </a:bodyPr>
          <a:lstStyle/>
          <a:p>
            <a:r>
              <a:rPr lang="en-US" sz="1400" dirty="0"/>
              <a:t>Simple</a:t>
            </a:r>
          </a:p>
        </p:txBody>
      </p:sp>
      <p:sp>
        <p:nvSpPr>
          <p:cNvPr id="104" name="TextBox 103"/>
          <p:cNvSpPr txBox="1"/>
          <p:nvPr/>
        </p:nvSpPr>
        <p:spPr>
          <a:xfrm rot="16200000">
            <a:off x="10846085" y="5102569"/>
            <a:ext cx="1040499" cy="307777"/>
          </a:xfrm>
          <a:prstGeom prst="rect">
            <a:avLst/>
          </a:prstGeom>
          <a:noFill/>
        </p:spPr>
        <p:txBody>
          <a:bodyPr wrap="square" rtlCol="0">
            <a:spAutoFit/>
          </a:bodyPr>
          <a:lstStyle/>
          <a:p>
            <a:r>
              <a:rPr lang="en-US" sz="1400" dirty="0"/>
              <a:t>Complex</a:t>
            </a:r>
          </a:p>
        </p:txBody>
      </p:sp>
      <p:sp>
        <p:nvSpPr>
          <p:cNvPr id="105" name="TextBox 104"/>
          <p:cNvSpPr txBox="1"/>
          <p:nvPr/>
        </p:nvSpPr>
        <p:spPr>
          <a:xfrm>
            <a:off x="506196" y="2963317"/>
            <a:ext cx="753893" cy="307777"/>
          </a:xfrm>
          <a:prstGeom prst="rect">
            <a:avLst/>
          </a:prstGeom>
          <a:noFill/>
        </p:spPr>
        <p:txBody>
          <a:bodyPr wrap="square" rtlCol="0">
            <a:spAutoFit/>
          </a:bodyPr>
          <a:lstStyle/>
          <a:p>
            <a:r>
              <a:rPr lang="en-US" sz="1400" dirty="0"/>
              <a:t>Sprint</a:t>
            </a:r>
          </a:p>
        </p:txBody>
      </p:sp>
      <p:sp>
        <p:nvSpPr>
          <p:cNvPr id="106" name="TextBox 105"/>
          <p:cNvSpPr txBox="1"/>
          <p:nvPr/>
        </p:nvSpPr>
        <p:spPr>
          <a:xfrm>
            <a:off x="234896" y="3451505"/>
            <a:ext cx="876517" cy="307777"/>
          </a:xfrm>
          <a:prstGeom prst="rect">
            <a:avLst/>
          </a:prstGeom>
          <a:noFill/>
        </p:spPr>
        <p:txBody>
          <a:bodyPr wrap="square" rtlCol="0">
            <a:spAutoFit/>
          </a:bodyPr>
          <a:lstStyle/>
          <a:p>
            <a:r>
              <a:rPr lang="en-US" sz="1400" dirty="0"/>
              <a:t>Release</a:t>
            </a:r>
          </a:p>
        </p:txBody>
      </p:sp>
      <p:sp>
        <p:nvSpPr>
          <p:cNvPr id="107" name="TextBox 106"/>
          <p:cNvSpPr txBox="1"/>
          <p:nvPr/>
        </p:nvSpPr>
        <p:spPr>
          <a:xfrm>
            <a:off x="164560" y="3962465"/>
            <a:ext cx="876517" cy="307777"/>
          </a:xfrm>
          <a:prstGeom prst="rect">
            <a:avLst/>
          </a:prstGeom>
          <a:noFill/>
        </p:spPr>
        <p:txBody>
          <a:bodyPr wrap="square" rtlCol="0">
            <a:spAutoFit/>
          </a:bodyPr>
          <a:lstStyle/>
          <a:p>
            <a:r>
              <a:rPr lang="en-US" sz="1400" dirty="0"/>
              <a:t>Plan</a:t>
            </a:r>
          </a:p>
        </p:txBody>
      </p:sp>
    </p:spTree>
    <p:extLst>
      <p:ext uri="{BB962C8B-B14F-4D97-AF65-F5344CB8AC3E}">
        <p14:creationId xmlns:p14="http://schemas.microsoft.com/office/powerpoint/2010/main" val="3578712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p>
        </p:txBody>
      </p:sp>
      <p:sp>
        <p:nvSpPr>
          <p:cNvPr id="3" name="Content Placeholder 2"/>
          <p:cNvSpPr>
            <a:spLocks noGrp="1"/>
          </p:cNvSpPr>
          <p:nvPr>
            <p:ph idx="1"/>
          </p:nvPr>
        </p:nvSpPr>
        <p:spPr>
          <a:xfrm>
            <a:off x="1103312" y="1329439"/>
            <a:ext cx="8946541" cy="4195481"/>
          </a:xfrm>
        </p:spPr>
        <p:txBody>
          <a:bodyPr>
            <a:normAutofit fontScale="92500" lnSpcReduction="20000"/>
          </a:bodyPr>
          <a:lstStyle/>
          <a:p>
            <a:r>
              <a:rPr lang="en-US" dirty="0">
                <a:hlinkClick r:id="rId2"/>
              </a:rPr>
              <a:t>https://hbr.org/2011/09/learning-to-live-with-complexity</a:t>
            </a:r>
            <a:endParaRPr lang="en-US" dirty="0"/>
          </a:p>
          <a:p>
            <a:r>
              <a:rPr lang="en-US" dirty="0">
                <a:hlinkClick r:id="rId3"/>
              </a:rPr>
              <a:t>http://www.johndcook.com/blog/2011/11/11/simple-versus-easy/</a:t>
            </a:r>
            <a:endParaRPr lang="en-US" dirty="0"/>
          </a:p>
          <a:p>
            <a:r>
              <a:rPr lang="en-US" dirty="0">
                <a:hlinkClick r:id="rId4"/>
              </a:rPr>
              <a:t>http://shaffner.us/cs/papers/tarpit.pdf</a:t>
            </a:r>
            <a:endParaRPr lang="en-US" dirty="0"/>
          </a:p>
          <a:p>
            <a:r>
              <a:rPr lang="en-US" dirty="0">
                <a:hlinkClick r:id="rId5"/>
              </a:rPr>
              <a:t>https://blog.8thlight.com/uncle-bob/2011/10/20/Simple-Hickey.html</a:t>
            </a:r>
            <a:endParaRPr lang="en-US" dirty="0"/>
          </a:p>
          <a:p>
            <a:r>
              <a:rPr lang="en-US" dirty="0">
                <a:hlinkClick r:id="rId6"/>
              </a:rPr>
              <a:t>http://www.slideshare.net/jws7/software-complexity-8456531?next_slideshow=1</a:t>
            </a:r>
            <a:endParaRPr lang="en-US" dirty="0"/>
          </a:p>
          <a:p>
            <a:r>
              <a:rPr lang="en-US" dirty="0">
                <a:hlinkClick r:id="rId7"/>
              </a:rPr>
              <a:t>https://www.youtube.com/watch?v=TMuno5RZNeE</a:t>
            </a:r>
            <a:endParaRPr lang="en-US" dirty="0"/>
          </a:p>
          <a:p>
            <a:r>
              <a:rPr lang="en-US" dirty="0">
                <a:hlinkClick r:id="rId8"/>
              </a:rPr>
              <a:t>http://www.infoq.com/presentations/Simple-Made-Easy</a:t>
            </a:r>
            <a:endParaRPr lang="en-US" dirty="0"/>
          </a:p>
          <a:p>
            <a:r>
              <a:rPr lang="en-US" dirty="0">
                <a:hlinkClick r:id="rId9"/>
              </a:rPr>
              <a:t>http://press.princeton.edu/titles/8429.html</a:t>
            </a:r>
            <a:endParaRPr lang="en-US" dirty="0"/>
          </a:p>
          <a:p>
            <a:r>
              <a:rPr lang="en-US" dirty="0">
                <a:hlinkClick r:id="rId10"/>
              </a:rPr>
              <a:t>http://www.acis.pamplin.vt.edu/faculty/tegarden/wrk-pap/DSS.PDF</a:t>
            </a:r>
            <a:endParaRPr lang="en-US" dirty="0"/>
          </a:p>
          <a:p>
            <a:r>
              <a:rPr lang="en-US" dirty="0">
                <a:hlinkClick r:id="rId11"/>
              </a:rPr>
              <a:t>http://www.codingthearchitecture.com/presentations/sa2011-just-enough-up-front-design</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2348160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8039" y="2799907"/>
            <a:ext cx="3806994" cy="2679487"/>
          </a:xfrm>
          <a:prstGeom prst="rect">
            <a:avLst/>
          </a:prstGeom>
        </p:spPr>
      </p:pic>
      <p:sp>
        <p:nvSpPr>
          <p:cNvPr id="2" name="Title 1"/>
          <p:cNvSpPr>
            <a:spLocks noGrp="1"/>
          </p:cNvSpPr>
          <p:nvPr>
            <p:ph type="title"/>
          </p:nvPr>
        </p:nvSpPr>
        <p:spPr/>
        <p:txBody>
          <a:bodyPr/>
          <a:lstStyle/>
          <a:p>
            <a:r>
              <a:rPr lang="en-US" dirty="0"/>
              <a:t>Complex vs Complicated</a:t>
            </a:r>
          </a:p>
        </p:txBody>
      </p:sp>
      <p:sp>
        <p:nvSpPr>
          <p:cNvPr id="3" name="TextBox 2"/>
          <p:cNvSpPr txBox="1"/>
          <p:nvPr/>
        </p:nvSpPr>
        <p:spPr>
          <a:xfrm>
            <a:off x="1378040" y="2119423"/>
            <a:ext cx="3712177" cy="369332"/>
          </a:xfrm>
          <a:prstGeom prst="rect">
            <a:avLst/>
          </a:prstGeom>
          <a:noFill/>
        </p:spPr>
        <p:txBody>
          <a:bodyPr wrap="square" rtlCol="0">
            <a:spAutoFit/>
          </a:bodyPr>
          <a:lstStyle/>
          <a:p>
            <a:pPr algn="ctr"/>
            <a:r>
              <a:rPr lang="en-US" dirty="0"/>
              <a:t>Complex</a:t>
            </a:r>
          </a:p>
        </p:txBody>
      </p:sp>
      <p:sp>
        <p:nvSpPr>
          <p:cNvPr id="5" name="TextBox 4"/>
          <p:cNvSpPr txBox="1"/>
          <p:nvPr/>
        </p:nvSpPr>
        <p:spPr>
          <a:xfrm>
            <a:off x="7218856" y="2098158"/>
            <a:ext cx="3712178" cy="369332"/>
          </a:xfrm>
          <a:prstGeom prst="rect">
            <a:avLst/>
          </a:prstGeom>
          <a:noFill/>
        </p:spPr>
        <p:txBody>
          <a:bodyPr wrap="square" rtlCol="0">
            <a:spAutoFit/>
          </a:bodyPr>
          <a:lstStyle/>
          <a:p>
            <a:pPr algn="ctr"/>
            <a:r>
              <a:rPr lang="en-US" dirty="0"/>
              <a:t>Complicated</a:t>
            </a:r>
          </a:p>
        </p:txBody>
      </p:sp>
      <p:pic>
        <p:nvPicPr>
          <p:cNvPr id="6" name="Picture 5"/>
          <p:cNvPicPr>
            <a:picLocks noChangeAspect="1"/>
          </p:cNvPicPr>
          <p:nvPr/>
        </p:nvPicPr>
        <p:blipFill>
          <a:blip r:embed="rId4"/>
          <a:stretch>
            <a:fillRect/>
          </a:stretch>
        </p:blipFill>
        <p:spPr>
          <a:xfrm>
            <a:off x="7218856" y="2778642"/>
            <a:ext cx="3713823" cy="2076894"/>
          </a:xfrm>
          <a:prstGeom prst="rect">
            <a:avLst/>
          </a:prstGeom>
        </p:spPr>
      </p:pic>
      <p:pic>
        <p:nvPicPr>
          <p:cNvPr id="7" name="Picture 6"/>
          <p:cNvPicPr>
            <a:picLocks noChangeAspect="1"/>
          </p:cNvPicPr>
          <p:nvPr/>
        </p:nvPicPr>
        <p:blipFill>
          <a:blip r:embed="rId5"/>
          <a:stretch>
            <a:fillRect/>
          </a:stretch>
        </p:blipFill>
        <p:spPr>
          <a:xfrm>
            <a:off x="1378040" y="2799907"/>
            <a:ext cx="3806994" cy="2679487"/>
          </a:xfrm>
          <a:prstGeom prst="rect">
            <a:avLst/>
          </a:prstGeom>
        </p:spPr>
      </p:pic>
      <p:pic>
        <p:nvPicPr>
          <p:cNvPr id="8" name="Picture 7"/>
          <p:cNvPicPr>
            <a:picLocks noChangeAspect="1"/>
          </p:cNvPicPr>
          <p:nvPr/>
        </p:nvPicPr>
        <p:blipFill>
          <a:blip r:embed="rId6"/>
          <a:stretch>
            <a:fillRect/>
          </a:stretch>
        </p:blipFill>
        <p:spPr>
          <a:xfrm>
            <a:off x="7218855" y="2778643"/>
            <a:ext cx="3713823" cy="2076894"/>
          </a:xfrm>
          <a:prstGeom prst="rect">
            <a:avLst/>
          </a:prstGeom>
        </p:spPr>
      </p:pic>
    </p:spTree>
    <p:extLst>
      <p:ext uri="{BB962C8B-B14F-4D97-AF65-F5344CB8AC3E}">
        <p14:creationId xmlns:p14="http://schemas.microsoft.com/office/powerpoint/2010/main" val="402343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vs Complicated</a:t>
            </a:r>
          </a:p>
        </p:txBody>
      </p:sp>
      <p:sp>
        <p:nvSpPr>
          <p:cNvPr id="9" name="TextBox 8"/>
          <p:cNvSpPr txBox="1"/>
          <p:nvPr/>
        </p:nvSpPr>
        <p:spPr>
          <a:xfrm>
            <a:off x="2342707" y="2622698"/>
            <a:ext cx="7506586" cy="1754326"/>
          </a:xfrm>
          <a:prstGeom prst="rect">
            <a:avLst/>
          </a:prstGeom>
          <a:noFill/>
        </p:spPr>
        <p:txBody>
          <a:bodyPr wrap="square" rtlCol="0">
            <a:spAutoFit/>
          </a:bodyPr>
          <a:lstStyle/>
          <a:p>
            <a:r>
              <a:rPr lang="en-US" dirty="0"/>
              <a:t>“Complexity arises when the dependencies among the elements become important. In such a system, removing one such element destroys behavior to an extent that goes well beyond what is embodied by the particular element that is removed”</a:t>
            </a:r>
            <a:br>
              <a:rPr lang="en-US" dirty="0"/>
            </a:br>
            <a:endParaRPr lang="en-US" dirty="0"/>
          </a:p>
          <a:p>
            <a:r>
              <a:rPr lang="en-US" dirty="0"/>
              <a:t>-John Miller &amp; Scott Page, Complex Adaptive Systems</a:t>
            </a:r>
          </a:p>
        </p:txBody>
      </p:sp>
    </p:spTree>
    <p:extLst>
      <p:ext uri="{BB962C8B-B14F-4D97-AF65-F5344CB8AC3E}">
        <p14:creationId xmlns:p14="http://schemas.microsoft.com/office/powerpoint/2010/main" val="3150982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vs Complicated</a:t>
            </a:r>
          </a:p>
        </p:txBody>
      </p:sp>
      <p:pic>
        <p:nvPicPr>
          <p:cNvPr id="4" name="Picture 3"/>
          <p:cNvPicPr>
            <a:picLocks noChangeAspect="1"/>
          </p:cNvPicPr>
          <p:nvPr/>
        </p:nvPicPr>
        <p:blipFill>
          <a:blip r:embed="rId3"/>
          <a:stretch>
            <a:fillRect/>
          </a:stretch>
        </p:blipFill>
        <p:spPr>
          <a:xfrm>
            <a:off x="2491631" y="2011450"/>
            <a:ext cx="7208739" cy="4054297"/>
          </a:xfrm>
          <a:prstGeom prst="rect">
            <a:avLst/>
          </a:prstGeom>
        </p:spPr>
      </p:pic>
    </p:spTree>
    <p:extLst>
      <p:ext uri="{BB962C8B-B14F-4D97-AF65-F5344CB8AC3E}">
        <p14:creationId xmlns:p14="http://schemas.microsoft.com/office/powerpoint/2010/main" val="274418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1568" y="2903106"/>
            <a:ext cx="7488865" cy="1051789"/>
          </a:xfrm>
        </p:spPr>
        <p:txBody>
          <a:bodyPr>
            <a:normAutofit lnSpcReduction="10000"/>
          </a:bodyPr>
          <a:lstStyle/>
          <a:p>
            <a:pPr marL="0" indent="0">
              <a:buNone/>
            </a:pPr>
            <a:r>
              <a:rPr lang="en-US" sz="3200" dirty="0"/>
              <a:t>Our duty as software architects is to understand and manage complexity</a:t>
            </a:r>
          </a:p>
        </p:txBody>
      </p:sp>
    </p:spTree>
    <p:extLst>
      <p:ext uri="{BB962C8B-B14F-4D97-AF65-F5344CB8AC3E}">
        <p14:creationId xmlns:p14="http://schemas.microsoft.com/office/powerpoint/2010/main" val="66254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is not Easy</a:t>
            </a:r>
          </a:p>
        </p:txBody>
      </p:sp>
      <p:sp>
        <p:nvSpPr>
          <p:cNvPr id="3" name="TextBox 2"/>
          <p:cNvSpPr txBox="1"/>
          <p:nvPr/>
        </p:nvSpPr>
        <p:spPr>
          <a:xfrm>
            <a:off x="1378040" y="2119423"/>
            <a:ext cx="3712177" cy="369332"/>
          </a:xfrm>
          <a:prstGeom prst="rect">
            <a:avLst/>
          </a:prstGeom>
          <a:noFill/>
        </p:spPr>
        <p:txBody>
          <a:bodyPr wrap="square" rtlCol="0">
            <a:spAutoFit/>
          </a:bodyPr>
          <a:lstStyle/>
          <a:p>
            <a:pPr algn="ctr"/>
            <a:r>
              <a:rPr lang="en-US" dirty="0"/>
              <a:t>Simple is objective</a:t>
            </a:r>
          </a:p>
        </p:txBody>
      </p:sp>
      <p:sp>
        <p:nvSpPr>
          <p:cNvPr id="5" name="TextBox 4"/>
          <p:cNvSpPr txBox="1"/>
          <p:nvPr/>
        </p:nvSpPr>
        <p:spPr>
          <a:xfrm>
            <a:off x="7218856" y="2098158"/>
            <a:ext cx="3712178" cy="369332"/>
          </a:xfrm>
          <a:prstGeom prst="rect">
            <a:avLst/>
          </a:prstGeom>
          <a:noFill/>
        </p:spPr>
        <p:txBody>
          <a:bodyPr wrap="square" rtlCol="0">
            <a:spAutoFit/>
          </a:bodyPr>
          <a:lstStyle/>
          <a:p>
            <a:pPr algn="ctr"/>
            <a:r>
              <a:rPr lang="en-US" dirty="0"/>
              <a:t>Easy is subjective</a:t>
            </a:r>
          </a:p>
        </p:txBody>
      </p:sp>
      <p:pic>
        <p:nvPicPr>
          <p:cNvPr id="6" name="Picture 5"/>
          <p:cNvPicPr>
            <a:picLocks noChangeAspect="1"/>
          </p:cNvPicPr>
          <p:nvPr/>
        </p:nvPicPr>
        <p:blipFill>
          <a:blip r:embed="rId3"/>
          <a:stretch>
            <a:fillRect/>
          </a:stretch>
        </p:blipFill>
        <p:spPr>
          <a:xfrm>
            <a:off x="1378039" y="2799906"/>
            <a:ext cx="3712178" cy="2573949"/>
          </a:xfrm>
          <a:prstGeom prst="rect">
            <a:avLst/>
          </a:prstGeom>
        </p:spPr>
      </p:pic>
      <p:pic>
        <p:nvPicPr>
          <p:cNvPr id="7" name="Picture 6"/>
          <p:cNvPicPr>
            <a:picLocks noChangeAspect="1"/>
          </p:cNvPicPr>
          <p:nvPr/>
        </p:nvPicPr>
        <p:blipFill>
          <a:blip r:embed="rId4"/>
          <a:stretch>
            <a:fillRect/>
          </a:stretch>
        </p:blipFill>
        <p:spPr>
          <a:xfrm>
            <a:off x="7218856" y="2778641"/>
            <a:ext cx="3712178" cy="3110727"/>
          </a:xfrm>
          <a:prstGeom prst="rect">
            <a:avLst/>
          </a:prstGeom>
        </p:spPr>
      </p:pic>
      <p:pic>
        <p:nvPicPr>
          <p:cNvPr id="8" name="Picture 7"/>
          <p:cNvPicPr>
            <a:picLocks noChangeAspect="1"/>
          </p:cNvPicPr>
          <p:nvPr/>
        </p:nvPicPr>
        <p:blipFill>
          <a:blip r:embed="rId5"/>
          <a:stretch>
            <a:fillRect/>
          </a:stretch>
        </p:blipFill>
        <p:spPr>
          <a:xfrm>
            <a:off x="7218855" y="2778641"/>
            <a:ext cx="3712179" cy="3110728"/>
          </a:xfrm>
          <a:prstGeom prst="rect">
            <a:avLst/>
          </a:prstGeom>
        </p:spPr>
      </p:pic>
      <p:pic>
        <p:nvPicPr>
          <p:cNvPr id="9" name="Picture 8"/>
          <p:cNvPicPr>
            <a:picLocks noChangeAspect="1"/>
          </p:cNvPicPr>
          <p:nvPr/>
        </p:nvPicPr>
        <p:blipFill>
          <a:blip r:embed="rId6"/>
          <a:stretch>
            <a:fillRect/>
          </a:stretch>
        </p:blipFill>
        <p:spPr>
          <a:xfrm>
            <a:off x="1378040" y="2799906"/>
            <a:ext cx="3712178" cy="2573949"/>
          </a:xfrm>
          <a:prstGeom prst="rect">
            <a:avLst/>
          </a:prstGeom>
        </p:spPr>
      </p:pic>
    </p:spTree>
    <p:extLst>
      <p:ext uri="{BB962C8B-B14F-4D97-AF65-F5344CB8AC3E}">
        <p14:creationId xmlns:p14="http://schemas.microsoft.com/office/powerpoint/2010/main" val="67111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is not Easy</a:t>
            </a:r>
          </a:p>
        </p:txBody>
      </p:sp>
      <p:sp>
        <p:nvSpPr>
          <p:cNvPr id="3" name="TextBox 2"/>
          <p:cNvSpPr txBox="1"/>
          <p:nvPr/>
        </p:nvSpPr>
        <p:spPr>
          <a:xfrm>
            <a:off x="1378040" y="2119423"/>
            <a:ext cx="3712177" cy="369332"/>
          </a:xfrm>
          <a:prstGeom prst="rect">
            <a:avLst/>
          </a:prstGeom>
          <a:noFill/>
        </p:spPr>
        <p:txBody>
          <a:bodyPr wrap="square" rtlCol="0">
            <a:spAutoFit/>
          </a:bodyPr>
          <a:lstStyle/>
          <a:p>
            <a:pPr algn="ctr"/>
            <a:r>
              <a:rPr lang="en-US" dirty="0"/>
              <a:t>Simple is to Complex</a:t>
            </a:r>
          </a:p>
        </p:txBody>
      </p:sp>
      <p:sp>
        <p:nvSpPr>
          <p:cNvPr id="5" name="TextBox 4"/>
          <p:cNvSpPr txBox="1"/>
          <p:nvPr/>
        </p:nvSpPr>
        <p:spPr>
          <a:xfrm>
            <a:off x="7218856" y="2098158"/>
            <a:ext cx="3712178" cy="369332"/>
          </a:xfrm>
          <a:prstGeom prst="rect">
            <a:avLst/>
          </a:prstGeom>
          <a:noFill/>
        </p:spPr>
        <p:txBody>
          <a:bodyPr wrap="square" rtlCol="0">
            <a:spAutoFit/>
          </a:bodyPr>
          <a:lstStyle/>
          <a:p>
            <a:pPr algn="ctr"/>
            <a:r>
              <a:rPr lang="en-US" dirty="0"/>
              <a:t>Easy is to Hard</a:t>
            </a:r>
          </a:p>
        </p:txBody>
      </p:sp>
      <p:pic>
        <p:nvPicPr>
          <p:cNvPr id="6" name="Picture 5"/>
          <p:cNvPicPr>
            <a:picLocks noChangeAspect="1"/>
          </p:cNvPicPr>
          <p:nvPr/>
        </p:nvPicPr>
        <p:blipFill>
          <a:blip r:embed="rId3"/>
          <a:stretch>
            <a:fillRect/>
          </a:stretch>
        </p:blipFill>
        <p:spPr>
          <a:xfrm>
            <a:off x="1378039" y="2799906"/>
            <a:ext cx="3712178" cy="2573949"/>
          </a:xfrm>
          <a:prstGeom prst="rect">
            <a:avLst/>
          </a:prstGeom>
        </p:spPr>
      </p:pic>
      <p:pic>
        <p:nvPicPr>
          <p:cNvPr id="7" name="Picture 6"/>
          <p:cNvPicPr>
            <a:picLocks noChangeAspect="1"/>
          </p:cNvPicPr>
          <p:nvPr/>
        </p:nvPicPr>
        <p:blipFill>
          <a:blip r:embed="rId4"/>
          <a:stretch>
            <a:fillRect/>
          </a:stretch>
        </p:blipFill>
        <p:spPr>
          <a:xfrm>
            <a:off x="7218856" y="2778641"/>
            <a:ext cx="3712178" cy="3110727"/>
          </a:xfrm>
          <a:prstGeom prst="rect">
            <a:avLst/>
          </a:prstGeom>
        </p:spPr>
      </p:pic>
      <p:pic>
        <p:nvPicPr>
          <p:cNvPr id="8" name="Picture 7"/>
          <p:cNvPicPr>
            <a:picLocks noChangeAspect="1"/>
          </p:cNvPicPr>
          <p:nvPr/>
        </p:nvPicPr>
        <p:blipFill>
          <a:blip r:embed="rId5"/>
          <a:stretch>
            <a:fillRect/>
          </a:stretch>
        </p:blipFill>
        <p:spPr>
          <a:xfrm>
            <a:off x="7218855" y="2778641"/>
            <a:ext cx="3712179" cy="3110728"/>
          </a:xfrm>
          <a:prstGeom prst="rect">
            <a:avLst/>
          </a:prstGeom>
        </p:spPr>
      </p:pic>
      <p:pic>
        <p:nvPicPr>
          <p:cNvPr id="9" name="Picture 8"/>
          <p:cNvPicPr>
            <a:picLocks noChangeAspect="1"/>
          </p:cNvPicPr>
          <p:nvPr/>
        </p:nvPicPr>
        <p:blipFill>
          <a:blip r:embed="rId6"/>
          <a:stretch>
            <a:fillRect/>
          </a:stretch>
        </p:blipFill>
        <p:spPr>
          <a:xfrm>
            <a:off x="1378040" y="2799906"/>
            <a:ext cx="3712178" cy="2573949"/>
          </a:xfrm>
          <a:prstGeom prst="rect">
            <a:avLst/>
          </a:prstGeom>
        </p:spPr>
      </p:pic>
      <p:sp>
        <p:nvSpPr>
          <p:cNvPr id="4" name="TextBox 3"/>
          <p:cNvSpPr txBox="1"/>
          <p:nvPr/>
        </p:nvSpPr>
        <p:spPr>
          <a:xfrm>
            <a:off x="5920620" y="2124926"/>
            <a:ext cx="467833" cy="369332"/>
          </a:xfrm>
          <a:prstGeom prst="rect">
            <a:avLst/>
          </a:prstGeom>
          <a:noFill/>
        </p:spPr>
        <p:txBody>
          <a:bodyPr wrap="square" rtlCol="0">
            <a:spAutoFit/>
          </a:bodyPr>
          <a:lstStyle/>
          <a:p>
            <a:r>
              <a:rPr lang="en-US" dirty="0"/>
              <a:t>As</a:t>
            </a:r>
          </a:p>
        </p:txBody>
      </p:sp>
    </p:spTree>
    <p:extLst>
      <p:ext uri="{BB962C8B-B14F-4D97-AF65-F5344CB8AC3E}">
        <p14:creationId xmlns:p14="http://schemas.microsoft.com/office/powerpoint/2010/main" val="2844594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is not Easy</a:t>
            </a:r>
          </a:p>
        </p:txBody>
      </p:sp>
      <p:graphicFrame>
        <p:nvGraphicFramePr>
          <p:cNvPr id="6" name="Chart 5"/>
          <p:cNvGraphicFramePr/>
          <p:nvPr>
            <p:extLst>
              <p:ext uri="{D42A27DB-BD31-4B8C-83A1-F6EECF244321}">
                <p14:modId xmlns:p14="http://schemas.microsoft.com/office/powerpoint/2010/main" val="1184236874"/>
              </p:ext>
            </p:extLst>
          </p:nvPr>
        </p:nvGraphicFramePr>
        <p:xfrm>
          <a:off x="2166681" y="143933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655223" y="3964000"/>
            <a:ext cx="2677216" cy="369332"/>
          </a:xfrm>
          <a:prstGeom prst="rect">
            <a:avLst/>
          </a:prstGeom>
          <a:noFill/>
        </p:spPr>
        <p:txBody>
          <a:bodyPr wrap="square" rtlCol="0">
            <a:spAutoFit/>
          </a:bodyPr>
          <a:lstStyle/>
          <a:p>
            <a:r>
              <a:rPr lang="en-US" dirty="0"/>
              <a:t>Development Speed</a:t>
            </a:r>
          </a:p>
        </p:txBody>
      </p:sp>
      <p:sp>
        <p:nvSpPr>
          <p:cNvPr id="8" name="TextBox 7"/>
          <p:cNvSpPr txBox="1"/>
          <p:nvPr/>
        </p:nvSpPr>
        <p:spPr>
          <a:xfrm>
            <a:off x="5883351" y="6488668"/>
            <a:ext cx="694660" cy="369332"/>
          </a:xfrm>
          <a:prstGeom prst="rect">
            <a:avLst/>
          </a:prstGeom>
          <a:noFill/>
        </p:spPr>
        <p:txBody>
          <a:bodyPr wrap="square" rtlCol="0">
            <a:spAutoFit/>
          </a:bodyPr>
          <a:lstStyle/>
          <a:p>
            <a:r>
              <a:rPr lang="en-US" dirty="0"/>
              <a:t>Time</a:t>
            </a:r>
          </a:p>
        </p:txBody>
      </p:sp>
    </p:spTree>
    <p:extLst>
      <p:ext uri="{BB962C8B-B14F-4D97-AF65-F5344CB8AC3E}">
        <p14:creationId xmlns:p14="http://schemas.microsoft.com/office/powerpoint/2010/main" val="50319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7218856" y="2778641"/>
            <a:ext cx="3712178" cy="3969591"/>
          </a:xfrm>
          <a:prstGeom prst="rect">
            <a:avLst/>
          </a:prstGeom>
        </p:spPr>
      </p:pic>
      <p:pic>
        <p:nvPicPr>
          <p:cNvPr id="11" name="Picture 10"/>
          <p:cNvPicPr>
            <a:picLocks noChangeAspect="1"/>
          </p:cNvPicPr>
          <p:nvPr/>
        </p:nvPicPr>
        <p:blipFill>
          <a:blip r:embed="rId4"/>
          <a:stretch>
            <a:fillRect/>
          </a:stretch>
        </p:blipFill>
        <p:spPr>
          <a:xfrm>
            <a:off x="1378038" y="2799907"/>
            <a:ext cx="3806994" cy="2651052"/>
          </a:xfrm>
          <a:prstGeom prst="rect">
            <a:avLst/>
          </a:prstGeom>
        </p:spPr>
      </p:pic>
      <p:sp>
        <p:nvSpPr>
          <p:cNvPr id="2" name="Title 1"/>
          <p:cNvSpPr>
            <a:spLocks noGrp="1"/>
          </p:cNvSpPr>
          <p:nvPr>
            <p:ph type="title"/>
          </p:nvPr>
        </p:nvSpPr>
        <p:spPr/>
        <p:txBody>
          <a:bodyPr/>
          <a:lstStyle/>
          <a:p>
            <a:r>
              <a:rPr lang="en-US" dirty="0"/>
              <a:t>Simple vs Complex</a:t>
            </a:r>
          </a:p>
        </p:txBody>
      </p:sp>
      <p:sp>
        <p:nvSpPr>
          <p:cNvPr id="3" name="TextBox 2"/>
          <p:cNvSpPr txBox="1"/>
          <p:nvPr/>
        </p:nvSpPr>
        <p:spPr>
          <a:xfrm>
            <a:off x="1378040" y="2119423"/>
            <a:ext cx="3712177" cy="369332"/>
          </a:xfrm>
          <a:prstGeom prst="rect">
            <a:avLst/>
          </a:prstGeom>
          <a:noFill/>
        </p:spPr>
        <p:txBody>
          <a:bodyPr wrap="square" rtlCol="0">
            <a:spAutoFit/>
          </a:bodyPr>
          <a:lstStyle/>
          <a:p>
            <a:pPr algn="ctr"/>
            <a:r>
              <a:rPr lang="en-US" dirty="0"/>
              <a:t>Simple</a:t>
            </a:r>
          </a:p>
        </p:txBody>
      </p:sp>
      <p:sp>
        <p:nvSpPr>
          <p:cNvPr id="5" name="TextBox 4"/>
          <p:cNvSpPr txBox="1"/>
          <p:nvPr/>
        </p:nvSpPr>
        <p:spPr>
          <a:xfrm>
            <a:off x="7218856" y="2098158"/>
            <a:ext cx="3712178" cy="369332"/>
          </a:xfrm>
          <a:prstGeom prst="rect">
            <a:avLst/>
          </a:prstGeom>
          <a:noFill/>
        </p:spPr>
        <p:txBody>
          <a:bodyPr wrap="square" rtlCol="0">
            <a:spAutoFit/>
          </a:bodyPr>
          <a:lstStyle/>
          <a:p>
            <a:pPr algn="ctr"/>
            <a:r>
              <a:rPr lang="en-US" dirty="0"/>
              <a:t>Complex</a:t>
            </a:r>
          </a:p>
        </p:txBody>
      </p:sp>
      <p:pic>
        <p:nvPicPr>
          <p:cNvPr id="4" name="Picture 3"/>
          <p:cNvPicPr>
            <a:picLocks noChangeAspect="1"/>
          </p:cNvPicPr>
          <p:nvPr/>
        </p:nvPicPr>
        <p:blipFill>
          <a:blip r:embed="rId5"/>
          <a:stretch>
            <a:fillRect/>
          </a:stretch>
        </p:blipFill>
        <p:spPr>
          <a:xfrm>
            <a:off x="7218856" y="2778641"/>
            <a:ext cx="3712178" cy="3969591"/>
          </a:xfrm>
          <a:prstGeom prst="rect">
            <a:avLst/>
          </a:prstGeom>
        </p:spPr>
      </p:pic>
    </p:spTree>
    <p:extLst>
      <p:ext uri="{BB962C8B-B14F-4D97-AF65-F5344CB8AC3E}">
        <p14:creationId xmlns:p14="http://schemas.microsoft.com/office/powerpoint/2010/main" val="120347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a:t>
            </a:r>
          </a:p>
        </p:txBody>
      </p:sp>
      <p:sp>
        <p:nvSpPr>
          <p:cNvPr id="3" name="TextBox 2"/>
          <p:cNvSpPr txBox="1"/>
          <p:nvPr/>
        </p:nvSpPr>
        <p:spPr>
          <a:xfrm>
            <a:off x="5224130" y="1853248"/>
            <a:ext cx="6429153" cy="2062103"/>
          </a:xfrm>
          <a:prstGeom prst="rect">
            <a:avLst/>
          </a:prstGeom>
          <a:noFill/>
        </p:spPr>
        <p:txBody>
          <a:bodyPr wrap="square" rtlCol="0">
            <a:spAutoFit/>
          </a:bodyPr>
          <a:lstStyle/>
          <a:p>
            <a:r>
              <a:rPr lang="en-US" sz="2400" dirty="0"/>
              <a:t>Complexity is analogous to heat and simplicity is analogous to cold</a:t>
            </a:r>
          </a:p>
          <a:p>
            <a:pPr marL="285750" indent="-285750">
              <a:buFont typeface="Arial" panose="020B0604020202020204" pitchFamily="34" charset="0"/>
              <a:buChar char="•"/>
            </a:pPr>
            <a:r>
              <a:rPr lang="en-US" sz="2000" dirty="0"/>
              <a:t>There is no such thing as cold, just absence of heat</a:t>
            </a:r>
          </a:p>
          <a:p>
            <a:pPr marL="285750" indent="-285750">
              <a:buFont typeface="Arial" panose="020B0604020202020204" pitchFamily="34" charset="0"/>
              <a:buChar char="•"/>
            </a:pPr>
            <a:r>
              <a:rPr lang="en-US" sz="2000" dirty="0"/>
              <a:t>We can never add simplicity, only remove complexity</a:t>
            </a:r>
          </a:p>
        </p:txBody>
      </p:sp>
      <p:pic>
        <p:nvPicPr>
          <p:cNvPr id="4" name="Picture 3"/>
          <p:cNvPicPr>
            <a:picLocks noChangeAspect="1"/>
          </p:cNvPicPr>
          <p:nvPr/>
        </p:nvPicPr>
        <p:blipFill>
          <a:blip r:embed="rId3"/>
          <a:stretch>
            <a:fillRect/>
          </a:stretch>
        </p:blipFill>
        <p:spPr>
          <a:xfrm>
            <a:off x="762" y="3035778"/>
            <a:ext cx="6095238" cy="3822222"/>
          </a:xfrm>
          <a:prstGeom prst="rect">
            <a:avLst/>
          </a:prstGeom>
        </p:spPr>
      </p:pic>
    </p:spTree>
    <p:extLst>
      <p:ext uri="{BB962C8B-B14F-4D97-AF65-F5344CB8AC3E}">
        <p14:creationId xmlns:p14="http://schemas.microsoft.com/office/powerpoint/2010/main" val="19360736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23245</TotalTime>
  <Words>2324</Words>
  <Application>Microsoft Office PowerPoint</Application>
  <PresentationFormat>Widescreen</PresentationFormat>
  <Paragraphs>347</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Century Gothic</vt:lpstr>
      <vt:lpstr>Wingdings 3</vt:lpstr>
      <vt:lpstr>Ion</vt:lpstr>
      <vt:lpstr>Architecting Complexity</vt:lpstr>
      <vt:lpstr>Why is writing software hard?</vt:lpstr>
      <vt:lpstr>PowerPoint Presentation</vt:lpstr>
      <vt:lpstr>PowerPoint Presentation</vt:lpstr>
      <vt:lpstr>Simple is not Easy</vt:lpstr>
      <vt:lpstr>Simple is not Easy</vt:lpstr>
      <vt:lpstr>Simple is not Easy</vt:lpstr>
      <vt:lpstr>Simple vs Complex</vt:lpstr>
      <vt:lpstr>Complexity</vt:lpstr>
      <vt:lpstr>Software Complexity</vt:lpstr>
      <vt:lpstr>Software Complexity</vt:lpstr>
      <vt:lpstr>Software Complexity</vt:lpstr>
      <vt:lpstr>Epistemic Complexity</vt:lpstr>
      <vt:lpstr>Environmental Complexity</vt:lpstr>
      <vt:lpstr>Software Complexity</vt:lpstr>
      <vt:lpstr>Complexity Metric: Coupling</vt:lpstr>
      <vt:lpstr>Complexity Metric: Coupling</vt:lpstr>
      <vt:lpstr>Complexity Metric: Cohesion</vt:lpstr>
      <vt:lpstr>Complexity Metric: Cohesion</vt:lpstr>
      <vt:lpstr>Complexity Metric: Cohesion</vt:lpstr>
      <vt:lpstr>Complexity Metric: Size</vt:lpstr>
      <vt:lpstr>Complexity Metric: Case Study</vt:lpstr>
      <vt:lpstr>Complexity Metric: Case Study</vt:lpstr>
      <vt:lpstr>Demo: Class Analyzer</vt:lpstr>
      <vt:lpstr>How do we use this information?</vt:lpstr>
      <vt:lpstr>Complect</vt:lpstr>
      <vt:lpstr>SOLID Software</vt:lpstr>
      <vt:lpstr>Composed Software</vt:lpstr>
      <vt:lpstr>Summary</vt:lpstr>
      <vt:lpstr>Simple is not Easy</vt:lpstr>
      <vt:lpstr>How does this fit with Agile?</vt:lpstr>
      <vt:lpstr>Agile Complexity</vt:lpstr>
      <vt:lpstr>Is Emergent Design Sustainable?</vt:lpstr>
      <vt:lpstr>Links</vt:lpstr>
      <vt:lpstr>Complex vs Complicated</vt:lpstr>
      <vt:lpstr>Complex vs Complicated</vt:lpstr>
      <vt:lpstr>Complex vs Complicated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Simplicity is Hard</dc:title>
  <dc:creator>Jon McBee</dc:creator>
  <cp:lastModifiedBy>Jon McBee</cp:lastModifiedBy>
  <cp:revision>96</cp:revision>
  <dcterms:created xsi:type="dcterms:W3CDTF">2016-02-14T16:27:41Z</dcterms:created>
  <dcterms:modified xsi:type="dcterms:W3CDTF">2016-03-07T03:01:02Z</dcterms:modified>
</cp:coreProperties>
</file>