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8" r:id="rId3"/>
    <p:sldId id="316" r:id="rId4"/>
    <p:sldId id="285" r:id="rId5"/>
    <p:sldId id="288" r:id="rId6"/>
    <p:sldId id="290" r:id="rId7"/>
    <p:sldId id="259" r:id="rId8"/>
    <p:sldId id="260" r:id="rId9"/>
    <p:sldId id="289" r:id="rId10"/>
    <p:sldId id="291" r:id="rId11"/>
    <p:sldId id="262" r:id="rId12"/>
    <p:sldId id="265" r:id="rId13"/>
    <p:sldId id="271" r:id="rId14"/>
    <p:sldId id="273" r:id="rId15"/>
    <p:sldId id="292" r:id="rId16"/>
    <p:sldId id="275" r:id="rId17"/>
    <p:sldId id="266" r:id="rId18"/>
    <p:sldId id="267" r:id="rId19"/>
    <p:sldId id="268" r:id="rId20"/>
    <p:sldId id="269" r:id="rId21"/>
    <p:sldId id="270" r:id="rId22"/>
    <p:sldId id="280" r:id="rId23"/>
    <p:sldId id="293" r:id="rId24"/>
    <p:sldId id="276" r:id="rId25"/>
    <p:sldId id="283" r:id="rId26"/>
    <p:sldId id="277" r:id="rId27"/>
    <p:sldId id="282" r:id="rId28"/>
    <p:sldId id="296" r:id="rId29"/>
    <p:sldId id="294" r:id="rId30"/>
    <p:sldId id="295" r:id="rId31"/>
    <p:sldId id="297" r:id="rId32"/>
    <p:sldId id="299" r:id="rId33"/>
    <p:sldId id="298" r:id="rId34"/>
    <p:sldId id="300" r:id="rId35"/>
    <p:sldId id="278" r:id="rId36"/>
    <p:sldId id="301" r:id="rId37"/>
    <p:sldId id="302" r:id="rId38"/>
    <p:sldId id="303" r:id="rId39"/>
    <p:sldId id="304" r:id="rId40"/>
    <p:sldId id="305" r:id="rId41"/>
    <p:sldId id="306" r:id="rId42"/>
    <p:sldId id="307" r:id="rId43"/>
    <p:sldId id="308" r:id="rId44"/>
    <p:sldId id="279" r:id="rId45"/>
    <p:sldId id="309" r:id="rId46"/>
    <p:sldId id="310" r:id="rId47"/>
    <p:sldId id="312" r:id="rId48"/>
    <p:sldId id="313" r:id="rId49"/>
    <p:sldId id="314" r:id="rId50"/>
    <p:sldId id="311" r:id="rId51"/>
    <p:sldId id="31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97" autoAdjust="0"/>
    <p:restoredTop sz="65023" autoAdjust="0"/>
  </p:normalViewPr>
  <p:slideViewPr>
    <p:cSldViewPr snapToGrid="0">
      <p:cViewPr varScale="1">
        <p:scale>
          <a:sx n="74" d="100"/>
          <a:sy n="74"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665D0-A1EF-42D5-A1DC-3BF5604C2EC2}" type="datetimeFigureOut">
              <a:rPr lang="en-US" smtClean="0"/>
              <a:t>3/6/2016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4A092-292F-47FE-A12D-08368B89E4B1}" type="slidenum">
              <a:rPr lang="en-US" smtClean="0"/>
              <a:t>‹#›</a:t>
            </a:fld>
            <a:endParaRPr lang="en-US"/>
          </a:p>
        </p:txBody>
      </p:sp>
    </p:spTree>
    <p:extLst>
      <p:ext uri="{BB962C8B-B14F-4D97-AF65-F5344CB8AC3E}">
        <p14:creationId xmlns:p14="http://schemas.microsoft.com/office/powerpoint/2010/main" val="40384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gileinaflash.blogspot.com/2009/03/solid.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bjectmentor.com/resources/articles/granularity.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effbot.org/zone/import-confusion.ht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bjectmentor.com/resources/articles/stability.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gileinaflash.blogspot.com/2009/03/solid.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a:t>
            </a:fld>
            <a:endParaRPr lang="en-US"/>
          </a:p>
        </p:txBody>
      </p:sp>
    </p:spTree>
    <p:extLst>
      <p:ext uri="{BB962C8B-B14F-4D97-AF65-F5344CB8AC3E}">
        <p14:creationId xmlns:p14="http://schemas.microsoft.com/office/powerpoint/2010/main" val="46562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When a user is only interested in a few classes of a package</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the user code still depends on all dependencies of the package</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the user code must be recompiled/relinked and retested after a new release of the package, even if the actually used classes didn't change</a:t>
            </a:r>
          </a:p>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14</a:t>
            </a:fld>
            <a:endParaRPr lang="en-US"/>
          </a:p>
        </p:txBody>
      </p:sp>
    </p:spTree>
    <p:extLst>
      <p:ext uri="{BB962C8B-B14F-4D97-AF65-F5344CB8AC3E}">
        <p14:creationId xmlns:p14="http://schemas.microsoft.com/office/powerpoint/2010/main" val="182746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When a user is only interested in a few classes of a package</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the user code still depends on all dependencies of the package</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the user code must be recompiled/relinked and retested after a new release of the package, even if the actually used classes didn't change</a:t>
            </a:r>
          </a:p>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15</a:t>
            </a:fld>
            <a:endParaRPr lang="en-US"/>
          </a:p>
        </p:txBody>
      </p:sp>
    </p:spTree>
    <p:extLst>
      <p:ext uri="{BB962C8B-B14F-4D97-AF65-F5344CB8AC3E}">
        <p14:creationId xmlns:p14="http://schemas.microsoft.com/office/powerpoint/2010/main" val="396657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16</a:t>
            </a:fld>
            <a:endParaRPr lang="en-US"/>
          </a:p>
        </p:txBody>
      </p:sp>
    </p:spTree>
    <p:extLst>
      <p:ext uri="{BB962C8B-B14F-4D97-AF65-F5344CB8AC3E}">
        <p14:creationId xmlns:p14="http://schemas.microsoft.com/office/powerpoint/2010/main" val="349438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Common-Closure Principle (CCP)</a:t>
            </a:r>
            <a:r>
              <a:rPr lang="en-US" sz="1200" b="0" i="0" kern="1200" dirty="0">
                <a:solidFill>
                  <a:schemeClr val="tx1"/>
                </a:solidFill>
                <a:effectLst/>
                <a:latin typeface="+mn-lt"/>
                <a:ea typeface="+mn-ea"/>
                <a:cs typeface="+mn-cs"/>
              </a:rPr>
              <a:t> - The CCP is an application of the </a:t>
            </a:r>
            <a:r>
              <a:rPr lang="en-US" sz="1200" b="0" i="0" u="none" strike="noStrike" kern="1200" dirty="0">
                <a:solidFill>
                  <a:schemeClr val="tx1"/>
                </a:solidFill>
                <a:effectLst/>
                <a:latin typeface="+mn-lt"/>
                <a:ea typeface="+mn-ea"/>
                <a:cs typeface="+mn-cs"/>
                <a:hlinkClick r:id="rId3"/>
              </a:rPr>
              <a:t>Open-Closed Principle</a:t>
            </a:r>
            <a:r>
              <a:rPr lang="en-US" sz="1200" b="0" i="0" kern="1200" dirty="0">
                <a:solidFill>
                  <a:schemeClr val="tx1"/>
                </a:solidFill>
                <a:effectLst/>
                <a:latin typeface="+mn-lt"/>
                <a:ea typeface="+mn-ea"/>
                <a:cs typeface="+mn-cs"/>
              </a:rPr>
              <a:t> at the next level up. This principle suggests that you should group your classes around the impact of change. A change should optimally impact only one package; as many other packages as possible should be closed to that change. This varies from the other two principles as it recommends grouping classes around the way the code is maintained, rather than the way it is used. Modules with a high rate of change might need to be grouped by closure rather than by use. Highly stable packages might be better conglomerated (REP).</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17</a:t>
            </a:fld>
            <a:endParaRPr lang="en-US"/>
          </a:p>
        </p:txBody>
      </p:sp>
    </p:spTree>
    <p:extLst>
      <p:ext uri="{BB962C8B-B14F-4D97-AF65-F5344CB8AC3E}">
        <p14:creationId xmlns:p14="http://schemas.microsoft.com/office/powerpoint/2010/main" val="265533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18</a:t>
            </a:fld>
            <a:endParaRPr lang="en-US"/>
          </a:p>
        </p:txBody>
      </p:sp>
    </p:spTree>
    <p:extLst>
      <p:ext uri="{BB962C8B-B14F-4D97-AF65-F5344CB8AC3E}">
        <p14:creationId xmlns:p14="http://schemas.microsoft.com/office/powerpoint/2010/main" val="414141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most of the class design principles advocate loose coupling between classes, so that they can change without affecting the other, dependencies between classes cannot be avoided. CCP tries to look at classes that are dependent on each other from a code change perspective. Even though Open-Closed Principle (OCP) recommends full closure to code change, it is not always possible. Sometimes some of the class design principles are violated consciously to improve performance. However this violation should be a conscious decision and the product should be ready for changes because of it.</a:t>
            </a:r>
          </a:p>
        </p:txBody>
      </p:sp>
      <p:sp>
        <p:nvSpPr>
          <p:cNvPr id="4" name="Slide Number Placeholder 3"/>
          <p:cNvSpPr>
            <a:spLocks noGrp="1"/>
          </p:cNvSpPr>
          <p:nvPr>
            <p:ph type="sldNum" sz="quarter" idx="10"/>
          </p:nvPr>
        </p:nvSpPr>
        <p:spPr/>
        <p:txBody>
          <a:bodyPr/>
          <a:lstStyle/>
          <a:p>
            <a:fld id="{DBF4A092-292F-47FE-A12D-08368B89E4B1}" type="slidenum">
              <a:rPr lang="en-US" smtClean="0"/>
              <a:t>20</a:t>
            </a:fld>
            <a:endParaRPr lang="en-US"/>
          </a:p>
        </p:txBody>
      </p:sp>
    </p:spTree>
    <p:extLst>
      <p:ext uri="{BB962C8B-B14F-4D97-AF65-F5344CB8AC3E}">
        <p14:creationId xmlns:p14="http://schemas.microsoft.com/office/powerpoint/2010/main" val="1084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0" i="0" kern="1200" dirty="0">
                <a:solidFill>
                  <a:schemeClr val="tx1"/>
                </a:solidFill>
                <a:effectLst/>
                <a:latin typeface="+mn-lt"/>
                <a:ea typeface="+mn-ea"/>
                <a:cs typeface="+mn-cs"/>
              </a:rPr>
              <a:t>To enable easy distribution/update/release and maintainability, it is advisable to localize the changes to a package. Only the modified package can then be released, making the update easier. Even if the changes cannot be restricted to a single package, minimal packages should be required to be changed.</a:t>
            </a:r>
            <a:endParaRPr lang="en-GB" alt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21</a:t>
            </a:fld>
            <a:endParaRPr lang="en-US"/>
          </a:p>
        </p:txBody>
      </p:sp>
    </p:spTree>
    <p:extLst>
      <p:ext uri="{BB962C8B-B14F-4D97-AF65-F5344CB8AC3E}">
        <p14:creationId xmlns:p14="http://schemas.microsoft.com/office/powerpoint/2010/main" val="4456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principles of package cohesion are not absolute. Sometimes a packaging may satisfy all three principles at once, but often the principles represent competing principles. The development team will have to make trade-offs in order to find a balance that works. In general, smaller (and even smaller) packages provide the best chance for adherence to the CCP and CRP principles, although the REP says there is a limit to how small you will want to go.</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Following these principles will require occasional re-packaging, which is upsetting to many users. However, correcting less-than-optimal packaging is a single deep cut that can halt the "death of a thousand paper cuts" caused when changes ripple across packages, or when users of a package have to deal with frequent irrelevant updates.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22</a:t>
            </a:fld>
            <a:endParaRPr lang="en-US"/>
          </a:p>
        </p:txBody>
      </p:sp>
    </p:spTree>
    <p:extLst>
      <p:ext uri="{BB962C8B-B14F-4D97-AF65-F5344CB8AC3E}">
        <p14:creationId xmlns:p14="http://schemas.microsoft.com/office/powerpoint/2010/main" val="37750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23</a:t>
            </a:fld>
            <a:endParaRPr lang="en-US"/>
          </a:p>
        </p:txBody>
      </p:sp>
    </p:spTree>
    <p:extLst>
      <p:ext uri="{BB962C8B-B14F-4D97-AF65-F5344CB8AC3E}">
        <p14:creationId xmlns:p14="http://schemas.microsoft.com/office/powerpoint/2010/main" val="270634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24</a:t>
            </a:fld>
            <a:endParaRPr lang="en-US"/>
          </a:p>
        </p:txBody>
      </p:sp>
    </p:spTree>
    <p:extLst>
      <p:ext uri="{BB962C8B-B14F-4D97-AF65-F5344CB8AC3E}">
        <p14:creationId xmlns:p14="http://schemas.microsoft.com/office/powerpoint/2010/main" val="217689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a:t>
            </a:fld>
            <a:endParaRPr lang="en-US"/>
          </a:p>
        </p:txBody>
      </p:sp>
    </p:spTree>
    <p:extLst>
      <p:ext uri="{BB962C8B-B14F-4D97-AF65-F5344CB8AC3E}">
        <p14:creationId xmlns:p14="http://schemas.microsoft.com/office/powerpoint/2010/main" val="190298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25</a:t>
            </a:fld>
            <a:endParaRPr lang="en-US"/>
          </a:p>
        </p:txBody>
      </p:sp>
    </p:spTree>
    <p:extLst>
      <p:ext uri="{BB962C8B-B14F-4D97-AF65-F5344CB8AC3E}">
        <p14:creationId xmlns:p14="http://schemas.microsoft.com/office/powerpoint/2010/main" val="486935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26</a:t>
            </a:fld>
            <a:endParaRPr lang="en-US"/>
          </a:p>
        </p:txBody>
      </p:sp>
    </p:spTree>
    <p:extLst>
      <p:ext uri="{BB962C8B-B14F-4D97-AF65-F5344CB8AC3E}">
        <p14:creationId xmlns:p14="http://schemas.microsoft.com/office/powerpoint/2010/main" val="2423644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27</a:t>
            </a:fld>
            <a:endParaRPr lang="en-US"/>
          </a:p>
        </p:txBody>
      </p:sp>
    </p:spTree>
    <p:extLst>
      <p:ext uri="{BB962C8B-B14F-4D97-AF65-F5344CB8AC3E}">
        <p14:creationId xmlns:p14="http://schemas.microsoft.com/office/powerpoint/2010/main" val="43084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28</a:t>
            </a:fld>
            <a:endParaRPr lang="en-US"/>
          </a:p>
        </p:txBody>
      </p:sp>
    </p:spTree>
    <p:extLst>
      <p:ext uri="{BB962C8B-B14F-4D97-AF65-F5344CB8AC3E}">
        <p14:creationId xmlns:p14="http://schemas.microsoft.com/office/powerpoint/2010/main" val="274391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29</a:t>
            </a:fld>
            <a:endParaRPr lang="en-US"/>
          </a:p>
        </p:txBody>
      </p:sp>
    </p:spTree>
    <p:extLst>
      <p:ext uri="{BB962C8B-B14F-4D97-AF65-F5344CB8AC3E}">
        <p14:creationId xmlns:p14="http://schemas.microsoft.com/office/powerpoint/2010/main" val="186679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30</a:t>
            </a:fld>
            <a:endParaRPr lang="en-US"/>
          </a:p>
        </p:txBody>
      </p:sp>
    </p:spTree>
    <p:extLst>
      <p:ext uri="{BB962C8B-B14F-4D97-AF65-F5344CB8AC3E}">
        <p14:creationId xmlns:p14="http://schemas.microsoft.com/office/powerpoint/2010/main" val="2234860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31</a:t>
            </a:fld>
            <a:endParaRPr lang="en-US"/>
          </a:p>
        </p:txBody>
      </p:sp>
    </p:spTree>
    <p:extLst>
      <p:ext uri="{BB962C8B-B14F-4D97-AF65-F5344CB8AC3E}">
        <p14:creationId xmlns:p14="http://schemas.microsoft.com/office/powerpoint/2010/main" val="357443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32</a:t>
            </a:fld>
            <a:endParaRPr lang="en-US"/>
          </a:p>
        </p:txBody>
      </p:sp>
    </p:spTree>
    <p:extLst>
      <p:ext uri="{BB962C8B-B14F-4D97-AF65-F5344CB8AC3E}">
        <p14:creationId xmlns:p14="http://schemas.microsoft.com/office/powerpoint/2010/main" val="665653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Acyclic-Dependencies Principle (ADP)</a:t>
            </a:r>
            <a:r>
              <a:rPr lang="en-US" sz="1200" b="0" i="0" kern="1200" dirty="0">
                <a:solidFill>
                  <a:schemeClr val="tx1"/>
                </a:solidFill>
                <a:effectLst/>
                <a:latin typeface="+mn-lt"/>
                <a:ea typeface="+mn-ea"/>
                <a:cs typeface="+mn-cs"/>
              </a:rPr>
              <a:t> - You stay late to finish up some work, but come in the next morning only to find that your code is broken--someone else stayed later and checked in changes that make your code very unhappy. Fixing your code breaks a third developer's code, and his fixes break yours again. This "morning-after syndrome" can be an unending nightmare of changes breaking other code, which in turn must be changed, which in turn...</a:t>
            </a:r>
            <a:br>
              <a:rPr lang="en-US" dirty="0"/>
            </a:br>
            <a:br>
              <a:rPr lang="en-US" dirty="0"/>
            </a:br>
            <a:r>
              <a:rPr lang="en-US" sz="1200" b="0" i="0" kern="1200" dirty="0">
                <a:solidFill>
                  <a:schemeClr val="tx1"/>
                </a:solidFill>
                <a:effectLst/>
                <a:latin typeface="+mn-lt"/>
                <a:ea typeface="+mn-ea"/>
                <a:cs typeface="+mn-cs"/>
              </a:rPr>
              <a:t>Cycles begin to make all packages dependent upon all other packages in the system. They dramatically increase build times to the point of pain (something one of us lives with daily on the C++ project he's working).</a:t>
            </a:r>
            <a:br>
              <a:rPr lang="en-US" dirty="0"/>
            </a:br>
            <a:br>
              <a:rPr lang="en-US" dirty="0"/>
            </a:br>
            <a:r>
              <a:rPr lang="en-US" sz="1200" b="0" i="0" kern="1200" dirty="0">
                <a:solidFill>
                  <a:schemeClr val="tx1"/>
                </a:solidFill>
                <a:effectLst/>
                <a:latin typeface="+mn-lt"/>
                <a:ea typeface="+mn-ea"/>
                <a:cs typeface="+mn-cs"/>
              </a:rPr>
              <a:t>Some languages, like C#, have facilities to prevent circular dependencies among packages. But even modern, dynamic languages like Python can </a:t>
            </a:r>
            <a:r>
              <a:rPr lang="en-US" sz="1200" b="0" i="0" u="none" strike="noStrike" kern="1200" dirty="0">
                <a:solidFill>
                  <a:schemeClr val="bg1"/>
                </a:solidFill>
                <a:effectLst/>
                <a:latin typeface="+mn-lt"/>
                <a:ea typeface="+mn-ea"/>
                <a:cs typeface="+mn-cs"/>
                <a:hlinkClick r:id="rId4"/>
              </a:rPr>
              <a:t>suffer in surprising ways</a:t>
            </a:r>
            <a:r>
              <a:rPr lang="en-US" sz="1200" b="0" i="0" kern="1200" dirty="0">
                <a:solidFill>
                  <a:schemeClr val="tx1"/>
                </a:solidFill>
                <a:effectLst/>
                <a:latin typeface="+mn-lt"/>
                <a:ea typeface="+mn-ea"/>
                <a:cs typeface="+mn-cs"/>
              </a:rPr>
              <a:t> from round-trip dependencies.</a:t>
            </a:r>
            <a:br>
              <a:rPr lang="en-US" dirty="0"/>
            </a:br>
            <a:br>
              <a:rPr lang="en-US" dirty="0"/>
            </a:br>
            <a:r>
              <a:rPr lang="en-US" sz="1200" b="0" i="0" kern="1200" dirty="0">
                <a:solidFill>
                  <a:schemeClr val="tx1"/>
                </a:solidFill>
                <a:effectLst/>
                <a:latin typeface="+mn-lt"/>
                <a:ea typeface="+mn-ea"/>
                <a:cs typeface="+mn-cs"/>
              </a:rPr>
              <a:t>Dependency cycles among modules are a very serious problem, slowing development and wrecking deadlines. Note that mutual dependencies among </a:t>
            </a:r>
            <a:r>
              <a:rPr lang="en-US" sz="1200" b="0" i="1" kern="1200" dirty="0">
                <a:solidFill>
                  <a:schemeClr val="tx1"/>
                </a:solidFill>
                <a:effectLst/>
                <a:latin typeface="+mn-lt"/>
                <a:ea typeface="+mn-ea"/>
                <a:cs typeface="+mn-cs"/>
              </a:rPr>
              <a:t>classes</a:t>
            </a:r>
            <a:r>
              <a:rPr lang="en-US" sz="1200" b="0" i="0" kern="1200" dirty="0">
                <a:solidFill>
                  <a:schemeClr val="tx1"/>
                </a:solidFill>
                <a:effectLst/>
                <a:latin typeface="+mn-lt"/>
                <a:ea typeface="+mn-ea"/>
                <a:cs typeface="+mn-cs"/>
              </a:rPr>
              <a:t> are usually a problem if the classes are split across modules/packages/assemblies.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33</a:t>
            </a:fld>
            <a:endParaRPr lang="en-US"/>
          </a:p>
        </p:txBody>
      </p:sp>
    </p:spTree>
    <p:extLst>
      <p:ext uri="{BB962C8B-B14F-4D97-AF65-F5344CB8AC3E}">
        <p14:creationId xmlns:p14="http://schemas.microsoft.com/office/powerpoint/2010/main" val="342572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34</a:t>
            </a:fld>
            <a:endParaRPr lang="en-US"/>
          </a:p>
        </p:txBody>
      </p:sp>
    </p:spTree>
    <p:extLst>
      <p:ext uri="{BB962C8B-B14F-4D97-AF65-F5344CB8AC3E}">
        <p14:creationId xmlns:p14="http://schemas.microsoft.com/office/powerpoint/2010/main" val="47116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what containers we have available to us in LabVIEW.  LVLIB, PPL, VIP, PROJ?</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6</a:t>
            </a:fld>
            <a:endParaRPr lang="en-US"/>
          </a:p>
        </p:txBody>
      </p:sp>
    </p:spTree>
    <p:extLst>
      <p:ext uri="{BB962C8B-B14F-4D97-AF65-F5344CB8AC3E}">
        <p14:creationId xmlns:p14="http://schemas.microsoft.com/office/powerpoint/2010/main" val="182940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35</a:t>
            </a:fld>
            <a:endParaRPr lang="en-US"/>
          </a:p>
        </p:txBody>
      </p:sp>
    </p:spTree>
    <p:extLst>
      <p:ext uri="{BB962C8B-B14F-4D97-AF65-F5344CB8AC3E}">
        <p14:creationId xmlns:p14="http://schemas.microsoft.com/office/powerpoint/2010/main" val="794332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36</a:t>
            </a:fld>
            <a:endParaRPr lang="en-US"/>
          </a:p>
        </p:txBody>
      </p:sp>
    </p:spTree>
    <p:extLst>
      <p:ext uri="{BB962C8B-B14F-4D97-AF65-F5344CB8AC3E}">
        <p14:creationId xmlns:p14="http://schemas.microsoft.com/office/powerpoint/2010/main" val="3849893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37</a:t>
            </a:fld>
            <a:endParaRPr lang="en-US"/>
          </a:p>
        </p:txBody>
      </p:sp>
    </p:spTree>
    <p:extLst>
      <p:ext uri="{BB962C8B-B14F-4D97-AF65-F5344CB8AC3E}">
        <p14:creationId xmlns:p14="http://schemas.microsoft.com/office/powerpoint/2010/main" val="3741618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38</a:t>
            </a:fld>
            <a:endParaRPr lang="en-US"/>
          </a:p>
        </p:txBody>
      </p:sp>
    </p:spTree>
    <p:extLst>
      <p:ext uri="{BB962C8B-B14F-4D97-AF65-F5344CB8AC3E}">
        <p14:creationId xmlns:p14="http://schemas.microsoft.com/office/powerpoint/2010/main" val="1553654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39</a:t>
            </a:fld>
            <a:endParaRPr lang="en-US"/>
          </a:p>
        </p:txBody>
      </p:sp>
    </p:spTree>
    <p:extLst>
      <p:ext uri="{BB962C8B-B14F-4D97-AF65-F5344CB8AC3E}">
        <p14:creationId xmlns:p14="http://schemas.microsoft.com/office/powerpoint/2010/main" val="2983238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40</a:t>
            </a:fld>
            <a:endParaRPr lang="en-US"/>
          </a:p>
        </p:txBody>
      </p:sp>
    </p:spTree>
    <p:extLst>
      <p:ext uri="{BB962C8B-B14F-4D97-AF65-F5344CB8AC3E}">
        <p14:creationId xmlns:p14="http://schemas.microsoft.com/office/powerpoint/2010/main" val="3034826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41</a:t>
            </a:fld>
            <a:endParaRPr lang="en-US"/>
          </a:p>
        </p:txBody>
      </p:sp>
    </p:spTree>
    <p:extLst>
      <p:ext uri="{BB962C8B-B14F-4D97-AF65-F5344CB8AC3E}">
        <p14:creationId xmlns:p14="http://schemas.microsoft.com/office/powerpoint/2010/main" val="336558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42</a:t>
            </a:fld>
            <a:endParaRPr lang="en-US"/>
          </a:p>
        </p:txBody>
      </p:sp>
    </p:spTree>
    <p:extLst>
      <p:ext uri="{BB962C8B-B14F-4D97-AF65-F5344CB8AC3E}">
        <p14:creationId xmlns:p14="http://schemas.microsoft.com/office/powerpoint/2010/main" val="3307502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43</a:t>
            </a:fld>
            <a:endParaRPr lang="en-US"/>
          </a:p>
        </p:txBody>
      </p:sp>
    </p:spTree>
    <p:extLst>
      <p:ext uri="{BB962C8B-B14F-4D97-AF65-F5344CB8AC3E}">
        <p14:creationId xmlns:p14="http://schemas.microsoft.com/office/powerpoint/2010/main" val="3341255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44</a:t>
            </a:fld>
            <a:endParaRPr lang="en-US"/>
          </a:p>
        </p:txBody>
      </p:sp>
    </p:spTree>
    <p:extLst>
      <p:ext uri="{BB962C8B-B14F-4D97-AF65-F5344CB8AC3E}">
        <p14:creationId xmlns:p14="http://schemas.microsoft.com/office/powerpoint/2010/main" val="373146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8</a:t>
            </a:fld>
            <a:endParaRPr lang="en-US"/>
          </a:p>
        </p:txBody>
      </p:sp>
    </p:spTree>
    <p:extLst>
      <p:ext uri="{BB962C8B-B14F-4D97-AF65-F5344CB8AC3E}">
        <p14:creationId xmlns:p14="http://schemas.microsoft.com/office/powerpoint/2010/main" val="60454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45</a:t>
            </a:fld>
            <a:endParaRPr lang="en-US"/>
          </a:p>
        </p:txBody>
      </p:sp>
    </p:spTree>
    <p:extLst>
      <p:ext uri="{BB962C8B-B14F-4D97-AF65-F5344CB8AC3E}">
        <p14:creationId xmlns:p14="http://schemas.microsoft.com/office/powerpoint/2010/main" val="2354016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46</a:t>
            </a:fld>
            <a:endParaRPr lang="en-US"/>
          </a:p>
        </p:txBody>
      </p:sp>
    </p:spTree>
    <p:extLst>
      <p:ext uri="{BB962C8B-B14F-4D97-AF65-F5344CB8AC3E}">
        <p14:creationId xmlns:p14="http://schemas.microsoft.com/office/powerpoint/2010/main" val="1364325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47</a:t>
            </a:fld>
            <a:endParaRPr lang="en-US"/>
          </a:p>
        </p:txBody>
      </p:sp>
    </p:spTree>
    <p:extLst>
      <p:ext uri="{BB962C8B-B14F-4D97-AF65-F5344CB8AC3E}">
        <p14:creationId xmlns:p14="http://schemas.microsoft.com/office/powerpoint/2010/main" val="2364591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48</a:t>
            </a:fld>
            <a:endParaRPr lang="en-US"/>
          </a:p>
        </p:txBody>
      </p:sp>
    </p:spTree>
    <p:extLst>
      <p:ext uri="{BB962C8B-B14F-4D97-AF65-F5344CB8AC3E}">
        <p14:creationId xmlns:p14="http://schemas.microsoft.com/office/powerpoint/2010/main" val="1262729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Stable-Abstractions Principle (SAP)</a:t>
            </a:r>
            <a:r>
              <a:rPr lang="en-US" sz="1200" b="0" i="0" kern="1200" dirty="0">
                <a:solidFill>
                  <a:schemeClr val="tx1"/>
                </a:solidFill>
                <a:effectLst/>
                <a:latin typeface="+mn-lt"/>
                <a:ea typeface="+mn-ea"/>
                <a:cs typeface="+mn-cs"/>
              </a:rPr>
              <a:t> - Per Uncle Bob, this principle sets up a relationship between stability and abstraction. A stable package should be as abstract as possible, thus ensuring that its "stability does not prevent it from being extended." In contrast, an instable (not responsible) package should contain lots of concrete classes whose details can be easily changed.</a:t>
            </a:r>
            <a:br>
              <a:rPr lang="en-US" dirty="0"/>
            </a:br>
            <a:br>
              <a:rPr lang="en-US" dirty="0"/>
            </a:br>
            <a:r>
              <a:rPr lang="en-US" sz="1200" b="0" i="0" kern="1200" dirty="0">
                <a:solidFill>
                  <a:schemeClr val="tx1"/>
                </a:solidFill>
                <a:effectLst/>
                <a:latin typeface="+mn-lt"/>
                <a:ea typeface="+mn-ea"/>
                <a:cs typeface="+mn-cs"/>
              </a:rPr>
              <a:t>This further reflects the Stable Dependencies principle, with the added observation that the reason for interfaces is to give safe, stable dependencies to clients of an abstraction. This drives us to the understanding that we should depend on the parts of the system built specifically to provide freedom from volatile bits (implementations).</a:t>
            </a:r>
            <a:br>
              <a:rPr lang="en-US" dirty="0"/>
            </a:br>
            <a:br>
              <a:rPr lang="en-US" dirty="0"/>
            </a:br>
            <a:r>
              <a:rPr lang="en-US" sz="1200" b="0" i="0" kern="1200" dirty="0">
                <a:solidFill>
                  <a:schemeClr val="tx1"/>
                </a:solidFill>
                <a:effectLst/>
                <a:latin typeface="+mn-lt"/>
                <a:ea typeface="+mn-ea"/>
                <a:cs typeface="+mn-cs"/>
              </a:rPr>
              <a:t>In dynamic languages, SAP is a harder metric to automate. Clearly the principle still applies. There will be classes whose purpose is to provide a stable interface and other classes that provide easily-changeable behaviors. The only problem is that not having declared interfaces makes it harder to automate the process of assessing abstractness.</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49</a:t>
            </a:fld>
            <a:endParaRPr lang="en-US"/>
          </a:p>
        </p:txBody>
      </p:sp>
    </p:spTree>
    <p:extLst>
      <p:ext uri="{BB962C8B-B14F-4D97-AF65-F5344CB8AC3E}">
        <p14:creationId xmlns:p14="http://schemas.microsoft.com/office/powerpoint/2010/main" val="875005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50</a:t>
            </a:fld>
            <a:endParaRPr lang="en-US"/>
          </a:p>
        </p:txBody>
      </p:sp>
    </p:spTree>
    <p:extLst>
      <p:ext uri="{BB962C8B-B14F-4D97-AF65-F5344CB8AC3E}">
        <p14:creationId xmlns:p14="http://schemas.microsoft.com/office/powerpoint/2010/main" val="262655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Stable-Dependencies Principle (SDP)</a:t>
            </a:r>
            <a:r>
              <a:rPr lang="en-US" sz="1200" b="0" i="0" kern="1200" dirty="0">
                <a:solidFill>
                  <a:schemeClr val="tx1"/>
                </a:solidFill>
                <a:effectLst/>
                <a:latin typeface="+mn-lt"/>
                <a:ea typeface="+mn-ea"/>
                <a:cs typeface="+mn-cs"/>
              </a:rPr>
              <a:t> is based on the understanding that code has volatility, and that changes ripple through a system along dependency lines. From the point-of-view of volatility, dependency is transitive. </a:t>
            </a:r>
            <a:br>
              <a:rPr lang="en-US" dirty="0"/>
            </a:br>
            <a:br>
              <a:rPr lang="en-US" dirty="0"/>
            </a:br>
            <a:r>
              <a:rPr lang="en-US" sz="1200" b="0" i="0" kern="1200" dirty="0">
                <a:solidFill>
                  <a:schemeClr val="tx1"/>
                </a:solidFill>
                <a:effectLst/>
                <a:latin typeface="+mn-lt"/>
                <a:ea typeface="+mn-ea"/>
                <a:cs typeface="+mn-cs"/>
              </a:rPr>
              <a:t>If the majority of the system's classes are dependent upon a volatile bit of code, then we can expect a high frequency of system breakage and rippling changes. If, instead, a system depends on nonvolatile code, then breakage should not ripple through the system very often at all.</a:t>
            </a:r>
            <a:br>
              <a:rPr lang="en-US" dirty="0"/>
            </a:br>
            <a:br>
              <a:rPr lang="en-US" dirty="0"/>
            </a:br>
            <a:r>
              <a:rPr lang="en-US" sz="1200" b="0" i="0" kern="1200" dirty="0">
                <a:solidFill>
                  <a:schemeClr val="tx1"/>
                </a:solidFill>
                <a:effectLst/>
                <a:latin typeface="+mn-lt"/>
                <a:ea typeface="+mn-ea"/>
                <a:cs typeface="+mn-cs"/>
              </a:rPr>
              <a:t>Some modules should change frequently, and should be volatile. Other modules are essential core abstractions and should not change very often. </a:t>
            </a:r>
            <a:br>
              <a:rPr lang="en-US" dirty="0"/>
            </a:br>
            <a:br>
              <a:rPr lang="en-US" dirty="0"/>
            </a:br>
            <a:r>
              <a:rPr lang="en-US" sz="1200" b="0" i="0" kern="1200" dirty="0">
                <a:solidFill>
                  <a:schemeClr val="tx1"/>
                </a:solidFill>
                <a:effectLst/>
                <a:latin typeface="+mn-lt"/>
                <a:ea typeface="+mn-ea"/>
                <a:cs typeface="+mn-cs"/>
              </a:rPr>
              <a:t>Therefore the package dependency graph should flow from instable packages (packages that are easy to change) to stable or "responsible" packages (packages that are hard to change). In a sense, this is the dependency inversion principle applied to packages: You should depend only upon things that are unlikely to change.</a:t>
            </a:r>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51</a:t>
            </a:fld>
            <a:endParaRPr lang="en-US"/>
          </a:p>
        </p:txBody>
      </p:sp>
    </p:spTree>
    <p:extLst>
      <p:ext uri="{BB962C8B-B14F-4D97-AF65-F5344CB8AC3E}">
        <p14:creationId xmlns:p14="http://schemas.microsoft.com/office/powerpoint/2010/main" val="248677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Reuse-Release Equivalence Principle (REP)</a:t>
            </a:r>
            <a:r>
              <a:rPr lang="en-US" sz="1200" b="0" i="0" kern="1200" dirty="0">
                <a:solidFill>
                  <a:schemeClr val="tx1"/>
                </a:solidFill>
                <a:effectLst/>
                <a:latin typeface="+mn-lt"/>
                <a:ea typeface="+mn-ea"/>
                <a:cs typeface="+mn-cs"/>
              </a:rPr>
              <a:t> - The REP tells us that classes should be packaged together because they are used together. This seems obvious, but many package structures are instead based around ideas like "functional areas," "architectural layers," or "originating team." It urges us to group things together for user convenience.</a:t>
            </a:r>
            <a:br>
              <a:rPr lang="en-US" dirty="0"/>
            </a:br>
            <a:r>
              <a:rPr lang="en-US" sz="1200" b="0" i="0" kern="1200" dirty="0">
                <a:solidFill>
                  <a:schemeClr val="tx1"/>
                </a:solidFill>
                <a:effectLst/>
                <a:latin typeface="+mn-lt"/>
                <a:ea typeface="+mn-ea"/>
                <a:cs typeface="+mn-cs"/>
              </a:rPr>
              <a:t>An entire system shoehorned into a single package/library would comply with this principle. But if the rate of change in the library was not extremely low, it would suffer from the problems addressed by the remaining principles.</a:t>
            </a:r>
          </a:p>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9</a:t>
            </a:fld>
            <a:endParaRPr lang="en-US"/>
          </a:p>
        </p:txBody>
      </p:sp>
    </p:spTree>
    <p:extLst>
      <p:ext uri="{BB962C8B-B14F-4D97-AF65-F5344CB8AC3E}">
        <p14:creationId xmlns:p14="http://schemas.microsoft.com/office/powerpoint/2010/main" val="4284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10</a:t>
            </a:fld>
            <a:endParaRPr lang="en-US"/>
          </a:p>
        </p:txBody>
      </p:sp>
    </p:spTree>
    <p:extLst>
      <p:ext uri="{BB962C8B-B14F-4D97-AF65-F5344CB8AC3E}">
        <p14:creationId xmlns:p14="http://schemas.microsoft.com/office/powerpoint/2010/main" val="20914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11</a:t>
            </a:fld>
            <a:endParaRPr lang="en-US"/>
          </a:p>
        </p:txBody>
      </p:sp>
    </p:spTree>
    <p:extLst>
      <p:ext uri="{BB962C8B-B14F-4D97-AF65-F5344CB8AC3E}">
        <p14:creationId xmlns:p14="http://schemas.microsoft.com/office/powerpoint/2010/main" val="266628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0" i="0" kern="1200" dirty="0">
                <a:solidFill>
                  <a:schemeClr val="tx1"/>
                </a:solidFill>
                <a:effectLst/>
                <a:latin typeface="+mn-lt"/>
                <a:ea typeface="+mn-ea"/>
                <a:cs typeface="+mn-cs"/>
              </a:rPr>
              <a:t>It can be argued that classes themselves can be used for distribution and usage. However, if we follow the basic design principles, we will always </a:t>
            </a:r>
            <a:r>
              <a:rPr lang="en-US" sz="1200" b="0" i="0" kern="1200" dirty="0" err="1">
                <a:solidFill>
                  <a:schemeClr val="tx1"/>
                </a:solidFill>
                <a:effectLst/>
                <a:latin typeface="+mn-lt"/>
                <a:ea typeface="+mn-ea"/>
                <a:cs typeface="+mn-cs"/>
              </a:rPr>
              <a:t>endup</a:t>
            </a:r>
            <a:r>
              <a:rPr lang="en-US" sz="1200" b="0" i="0" kern="1200" dirty="0">
                <a:solidFill>
                  <a:schemeClr val="tx1"/>
                </a:solidFill>
                <a:effectLst/>
                <a:latin typeface="+mn-lt"/>
                <a:ea typeface="+mn-ea"/>
                <a:cs typeface="+mn-cs"/>
              </a:rPr>
              <a:t> with more than one class, which communicate with each other. If individual classes are released, the version tracking and compatibility might be a nightmare. So, the unit of release has to be something bigger than the class – which we call package. Hence, packages are the granular units of release and hence reuse even if classes can be the units of design.</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200" b="0" i="0" kern="1200" dirty="0">
              <a:solidFill>
                <a:schemeClr val="tx1"/>
              </a:solidFill>
              <a:effectLst/>
              <a:latin typeface="+mn-lt"/>
              <a:ea typeface="+mn-ea"/>
              <a:cs typeface="+mn-cs"/>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Group components (classes) for </a:t>
            </a:r>
            <a:r>
              <a:rPr lang="en-GB" altLang="en-US" dirty="0" err="1"/>
              <a:t>reusers</a:t>
            </a:r>
            <a:endParaRPr lang="en-GB" altLang="en-US" dirty="0"/>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Single classes are usually not </a:t>
            </a:r>
            <a:r>
              <a:rPr lang="en-GB" altLang="en-US" dirty="0" err="1"/>
              <a:t>reuseable</a:t>
            </a:r>
            <a:endParaRPr lang="en-GB" altLang="en-US" dirty="0"/>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Several collaborating classes make up a package</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Classes in a package should form a </a:t>
            </a:r>
            <a:r>
              <a:rPr lang="en-GB" altLang="en-US" dirty="0" err="1"/>
              <a:t>reuseable</a:t>
            </a:r>
            <a:r>
              <a:rPr lang="en-GB" altLang="en-US" dirty="0"/>
              <a:t> and </a:t>
            </a:r>
            <a:r>
              <a:rPr lang="en-GB" altLang="en-US" dirty="0" err="1"/>
              <a:t>releaseable</a:t>
            </a:r>
            <a:r>
              <a:rPr lang="en-GB" altLang="en-US" dirty="0"/>
              <a:t> module</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Module provides coherent functionality</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Dependencies on other packages controlled</a:t>
            </a:r>
          </a:p>
          <a:p>
            <a:pPr lvl="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Requirements on other packages specified</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Reduces work for the </a:t>
            </a:r>
            <a:r>
              <a:rPr lang="en-GB" altLang="en-US" dirty="0" err="1"/>
              <a:t>reuser</a:t>
            </a:r>
            <a:endParaRPr lang="en-GB" altLang="en-US" dirty="0"/>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12</a:t>
            </a:fld>
            <a:endParaRPr lang="en-US"/>
          </a:p>
        </p:txBody>
      </p:sp>
    </p:spTree>
    <p:extLst>
      <p:ext uri="{BB962C8B-B14F-4D97-AF65-F5344CB8AC3E}">
        <p14:creationId xmlns:p14="http://schemas.microsoft.com/office/powerpoint/2010/main" val="115985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Common-Reuse Principle (CRP)</a:t>
            </a:r>
            <a:r>
              <a:rPr lang="en-US" sz="1200" b="0" i="0" kern="1200" dirty="0">
                <a:solidFill>
                  <a:schemeClr val="tx1"/>
                </a:solidFill>
                <a:effectLst/>
                <a:latin typeface="+mn-lt"/>
                <a:ea typeface="+mn-ea"/>
                <a:cs typeface="+mn-cs"/>
              </a:rPr>
              <a:t> - This almost seems like a restatement of the REP, but the emphasis here is on </a:t>
            </a:r>
            <a:r>
              <a:rPr lang="en-US" sz="1200" b="0" i="1" kern="1200" dirty="0">
                <a:solidFill>
                  <a:schemeClr val="tx1"/>
                </a:solidFill>
                <a:effectLst/>
                <a:latin typeface="+mn-lt"/>
                <a:ea typeface="+mn-ea"/>
                <a:cs typeface="+mn-cs"/>
              </a:rPr>
              <a:t>limiting</a:t>
            </a:r>
            <a:r>
              <a:rPr lang="en-US" sz="1200" b="0" i="0" kern="1200" dirty="0">
                <a:solidFill>
                  <a:schemeClr val="tx1"/>
                </a:solidFill>
                <a:effectLst/>
                <a:latin typeface="+mn-lt"/>
                <a:ea typeface="+mn-ea"/>
                <a:cs typeface="+mn-cs"/>
              </a:rPr>
              <a:t> the impact to consumers. Imagine an API package with two sets of reusable class clusters. A programmer might choose to consume only one reusable component, but changes to the other component necessitate redistribution of the entire package. An unwanted release unnecessarily burdens the consuming programmer, who must re-integrate and re-test the entire library in order to stay current. Where the REP leads us to conglomerate, the CRP leads us to split packages apart. This tension between the principles leads us to find the level of granularity that provides greatest convenience (least negative impact) to users.</a:t>
            </a:r>
            <a:br>
              <a:rPr lang="en-US" dirty="0"/>
            </a:br>
            <a:r>
              <a:rPr lang="en-US" sz="1200" b="0" i="0" kern="1200" dirty="0">
                <a:solidFill>
                  <a:schemeClr val="tx1"/>
                </a:solidFill>
                <a:effectLst/>
                <a:latin typeface="+mn-lt"/>
                <a:ea typeface="+mn-ea"/>
                <a:cs typeface="+mn-cs"/>
              </a:rPr>
              <a:t>In spirit, the CRP is a package-level restatement of the </a:t>
            </a:r>
            <a:r>
              <a:rPr lang="en-US" sz="1200" b="0" i="0" u="none" strike="noStrike" kern="1200" dirty="0">
                <a:solidFill>
                  <a:schemeClr val="bg1"/>
                </a:solidFill>
                <a:effectLst/>
                <a:latin typeface="+mn-lt"/>
                <a:ea typeface="+mn-ea"/>
                <a:cs typeface="+mn-cs"/>
                <a:hlinkClick r:id="rId3"/>
              </a:rPr>
              <a:t>Interface Segregation Principle</a:t>
            </a:r>
            <a:r>
              <a:rPr lang="en-US" sz="1200" b="0" i="0" kern="1200" dirty="0">
                <a:solidFill>
                  <a:schemeClr val="tx1"/>
                </a:solidFill>
                <a:effectLst/>
                <a:latin typeface="+mn-lt"/>
                <a:ea typeface="+mn-ea"/>
                <a:cs typeface="+mn-cs"/>
              </a:rPr>
              <a:t>, which says to keep interfaces small and focused for similar reasons.</a:t>
            </a:r>
          </a:p>
          <a:p>
            <a:endParaRPr lang="en-US" dirty="0"/>
          </a:p>
        </p:txBody>
      </p:sp>
      <p:sp>
        <p:nvSpPr>
          <p:cNvPr id="4" name="Slide Number Placeholder 3"/>
          <p:cNvSpPr>
            <a:spLocks noGrp="1"/>
          </p:cNvSpPr>
          <p:nvPr>
            <p:ph type="sldNum" sz="quarter" idx="10"/>
          </p:nvPr>
        </p:nvSpPr>
        <p:spPr/>
        <p:txBody>
          <a:bodyPr/>
          <a:lstStyle/>
          <a:p>
            <a:fld id="{DBF4A092-292F-47FE-A12D-08368B89E4B1}" type="slidenum">
              <a:rPr lang="en-US" smtClean="0"/>
              <a:t>13</a:t>
            </a:fld>
            <a:endParaRPr lang="en-US"/>
          </a:p>
        </p:txBody>
      </p:sp>
    </p:spTree>
    <p:extLst>
      <p:ext uri="{BB962C8B-B14F-4D97-AF65-F5344CB8AC3E}">
        <p14:creationId xmlns:p14="http://schemas.microsoft.com/office/powerpoint/2010/main" val="14135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Principles of Package Design</a:t>
            </a:r>
          </a:p>
        </p:txBody>
      </p:sp>
      <p:sp>
        <p:nvSpPr>
          <p:cNvPr id="3" name="Subtitle 2"/>
          <p:cNvSpPr>
            <a:spLocks noGrp="1"/>
          </p:cNvSpPr>
          <p:nvPr>
            <p:ph type="subTitle" idx="1"/>
          </p:nvPr>
        </p:nvSpPr>
        <p:spPr/>
        <p:txBody>
          <a:bodyPr/>
          <a:lstStyle/>
          <a:p>
            <a:r>
              <a:rPr lang="en-US" b="1" dirty="0"/>
              <a:t>Compose at A higher level of abstraction</a:t>
            </a:r>
            <a:endParaRPr lang="en-US" dirty="0"/>
          </a:p>
        </p:txBody>
      </p:sp>
    </p:spTree>
    <p:extLst>
      <p:ext uri="{BB962C8B-B14F-4D97-AF65-F5344CB8AC3E}">
        <p14:creationId xmlns:p14="http://schemas.microsoft.com/office/powerpoint/2010/main" val="286119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Reuse-Release Equivalence Principle</a:t>
            </a:r>
            <a:endParaRPr lang="en-US" dirty="0"/>
          </a:p>
        </p:txBody>
      </p:sp>
      <p:sp>
        <p:nvSpPr>
          <p:cNvPr id="8" name="TextBox 7"/>
          <p:cNvSpPr txBox="1"/>
          <p:nvPr/>
        </p:nvSpPr>
        <p:spPr>
          <a:xfrm>
            <a:off x="3176337" y="3128211"/>
            <a:ext cx="5839326" cy="1569660"/>
          </a:xfrm>
          <a:prstGeom prst="rect">
            <a:avLst/>
          </a:prstGeom>
          <a:noFill/>
        </p:spPr>
        <p:txBody>
          <a:bodyPr wrap="square" rtlCol="0">
            <a:spAutoFit/>
          </a:bodyPr>
          <a:lstStyle/>
          <a:p>
            <a:r>
              <a:rPr lang="en-US" sz="2400" dirty="0"/>
              <a:t>Reusability comes only after there is a tracking system in place that offers the guarantees of notification, safety, and support</a:t>
            </a:r>
          </a:p>
        </p:txBody>
      </p:sp>
      <p:pic>
        <p:nvPicPr>
          <p:cNvPr id="9" name="Picture 8"/>
          <p:cNvPicPr>
            <a:picLocks noChangeAspect="1"/>
          </p:cNvPicPr>
          <p:nvPr/>
        </p:nvPicPr>
        <p:blipFill>
          <a:blip r:embed="rId3"/>
          <a:stretch>
            <a:fillRect/>
          </a:stretch>
        </p:blipFill>
        <p:spPr>
          <a:xfrm>
            <a:off x="0" y="0"/>
            <a:ext cx="2381250" cy="2381250"/>
          </a:xfrm>
          <a:prstGeom prst="rect">
            <a:avLst/>
          </a:prstGeom>
        </p:spPr>
      </p:pic>
      <p:pic>
        <p:nvPicPr>
          <p:cNvPr id="10" name="Picture 9"/>
          <p:cNvPicPr>
            <a:picLocks noChangeAspect="1"/>
          </p:cNvPicPr>
          <p:nvPr/>
        </p:nvPicPr>
        <p:blipFill>
          <a:blip r:embed="rId4"/>
          <a:stretch>
            <a:fillRect/>
          </a:stretch>
        </p:blipFill>
        <p:spPr>
          <a:xfrm>
            <a:off x="2692804" y="1463252"/>
            <a:ext cx="6806392" cy="4899577"/>
          </a:xfrm>
          <a:prstGeom prst="rect">
            <a:avLst/>
          </a:prstGeom>
        </p:spPr>
      </p:pic>
    </p:spTree>
    <p:extLst>
      <p:ext uri="{BB962C8B-B14F-4D97-AF65-F5344CB8AC3E}">
        <p14:creationId xmlns:p14="http://schemas.microsoft.com/office/powerpoint/2010/main" val="3864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Reuse-Release Equivalence Principle</a:t>
            </a:r>
            <a:endParaRPr lang="en-US" dirty="0"/>
          </a:p>
        </p:txBody>
      </p:sp>
      <p:sp>
        <p:nvSpPr>
          <p:cNvPr id="5" name="TextBox 4"/>
          <p:cNvSpPr txBox="1"/>
          <p:nvPr/>
        </p:nvSpPr>
        <p:spPr>
          <a:xfrm>
            <a:off x="2223300" y="3501699"/>
            <a:ext cx="739247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a package contains software designed for reuse then it should not also contain software designed not for reuse</a:t>
            </a:r>
          </a:p>
          <a:p>
            <a:pPr marL="285750" indent="-285750">
              <a:buFont typeface="Arial" panose="020B0604020202020204" pitchFamily="34" charset="0"/>
              <a:buChar char="•"/>
            </a:pPr>
            <a:r>
              <a:rPr lang="en-US" sz="2400" dirty="0"/>
              <a:t>All software in a package should be reusable by the same audience</a:t>
            </a:r>
          </a:p>
        </p:txBody>
      </p:sp>
      <p:sp>
        <p:nvSpPr>
          <p:cNvPr id="3" name="TextBox 2"/>
          <p:cNvSpPr txBox="1"/>
          <p:nvPr/>
        </p:nvSpPr>
        <p:spPr>
          <a:xfrm>
            <a:off x="1491916" y="2198342"/>
            <a:ext cx="8855242" cy="830997"/>
          </a:xfrm>
          <a:prstGeom prst="rect">
            <a:avLst/>
          </a:prstGeom>
          <a:noFill/>
        </p:spPr>
        <p:txBody>
          <a:bodyPr wrap="square" rtlCol="0">
            <a:spAutoFit/>
          </a:bodyPr>
          <a:lstStyle/>
          <a:p>
            <a:r>
              <a:rPr lang="en-US" sz="2400" dirty="0"/>
              <a:t>What does this tell us about the internal structure of the package?</a:t>
            </a:r>
          </a:p>
        </p:txBody>
      </p:sp>
    </p:spTree>
    <p:extLst>
      <p:ext uri="{BB962C8B-B14F-4D97-AF65-F5344CB8AC3E}">
        <p14:creationId xmlns:p14="http://schemas.microsoft.com/office/powerpoint/2010/main" val="271088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Reuse-Release Equivalence Principle</a:t>
            </a:r>
            <a:endParaRPr lang="en-US" dirty="0"/>
          </a:p>
        </p:txBody>
      </p:sp>
      <p:sp>
        <p:nvSpPr>
          <p:cNvPr id="5" name="TextBox 4"/>
          <p:cNvSpPr txBox="1"/>
          <p:nvPr/>
        </p:nvSpPr>
        <p:spPr>
          <a:xfrm>
            <a:off x="2919663" y="3128211"/>
            <a:ext cx="611204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Packages should be easy for users to use</a:t>
            </a:r>
          </a:p>
          <a:p>
            <a:pPr marL="285750" indent="-285750">
              <a:buFont typeface="Arial" panose="020B0604020202020204" pitchFamily="34" charset="0"/>
              <a:buChar char="•"/>
            </a:pPr>
            <a:r>
              <a:rPr lang="en-US" sz="2400" dirty="0"/>
              <a:t>Packages should be released through a tracking system</a:t>
            </a:r>
          </a:p>
          <a:p>
            <a:pPr marL="285750" indent="-285750">
              <a:buFont typeface="Arial" panose="020B0604020202020204" pitchFamily="34" charset="0"/>
              <a:buChar char="•"/>
            </a:pPr>
            <a:r>
              <a:rPr lang="en-US" sz="2400" dirty="0"/>
              <a:t>For a package to be reusable, all of its classes should be reusable</a:t>
            </a:r>
          </a:p>
        </p:txBody>
      </p:sp>
      <p:sp>
        <p:nvSpPr>
          <p:cNvPr id="4" name="TextBox 3"/>
          <p:cNvSpPr txBox="1"/>
          <p:nvPr/>
        </p:nvSpPr>
        <p:spPr>
          <a:xfrm>
            <a:off x="1491916" y="2198342"/>
            <a:ext cx="8855242"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26169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Common-Reuse Principle</a:t>
            </a:r>
            <a:endParaRPr lang="en-US" dirty="0"/>
          </a:p>
        </p:txBody>
      </p:sp>
      <p:sp>
        <p:nvSpPr>
          <p:cNvPr id="5" name="TextBox 4"/>
          <p:cNvSpPr txBox="1"/>
          <p:nvPr/>
        </p:nvSpPr>
        <p:spPr>
          <a:xfrm>
            <a:off x="2919663" y="3128211"/>
            <a:ext cx="5839326" cy="1938992"/>
          </a:xfrm>
          <a:prstGeom prst="rect">
            <a:avLst/>
          </a:prstGeom>
          <a:noFill/>
        </p:spPr>
        <p:txBody>
          <a:bodyPr wrap="square" rtlCol="0">
            <a:spAutoFit/>
          </a:bodyPr>
          <a:lstStyle/>
          <a:p>
            <a:r>
              <a:rPr lang="en-US" dirty="0"/>
              <a:t>“</a:t>
            </a:r>
            <a:r>
              <a:rPr lang="en-US" sz="2400" dirty="0"/>
              <a:t>The classes in a package are reused together. If you reuse one of the classes in a package, you reuse them all”</a:t>
            </a:r>
          </a:p>
          <a:p>
            <a:r>
              <a:rPr lang="en-US" sz="2400" dirty="0"/>
              <a:t>- Bob Martin</a:t>
            </a:r>
          </a:p>
        </p:txBody>
      </p:sp>
    </p:spTree>
    <p:extLst>
      <p:ext uri="{BB962C8B-B14F-4D97-AF65-F5344CB8AC3E}">
        <p14:creationId xmlns:p14="http://schemas.microsoft.com/office/powerpoint/2010/main" val="1943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Common-Reuse Principle</a:t>
            </a:r>
            <a:endParaRPr lang="en-US" dirty="0"/>
          </a:p>
        </p:txBody>
      </p:sp>
      <p:sp>
        <p:nvSpPr>
          <p:cNvPr id="5" name="TextBox 4"/>
          <p:cNvSpPr txBox="1"/>
          <p:nvPr/>
        </p:nvSpPr>
        <p:spPr>
          <a:xfrm>
            <a:off x="3176337" y="2828836"/>
            <a:ext cx="5839326"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It is typical for classes in a package to be tightly coupled</a:t>
            </a:r>
          </a:p>
          <a:p>
            <a:pPr marL="342900" indent="-342900">
              <a:buFont typeface="Arial" panose="020B0604020202020204" pitchFamily="34" charset="0"/>
              <a:buChar char="•"/>
            </a:pPr>
            <a:r>
              <a:rPr lang="en-US" sz="2400" dirty="0"/>
              <a:t>It should be impossible to depend on some classes in a package without depending on all classes in a package</a:t>
            </a:r>
          </a:p>
        </p:txBody>
      </p:sp>
    </p:spTree>
    <p:extLst>
      <p:ext uri="{BB962C8B-B14F-4D97-AF65-F5344CB8AC3E}">
        <p14:creationId xmlns:p14="http://schemas.microsoft.com/office/powerpoint/2010/main" val="229652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Common-Reuse Principle</a:t>
            </a:r>
            <a:endParaRPr lang="en-US" dirty="0"/>
          </a:p>
        </p:txBody>
      </p:sp>
      <p:sp>
        <p:nvSpPr>
          <p:cNvPr id="6" name="TextBox 5"/>
          <p:cNvSpPr txBox="1"/>
          <p:nvPr/>
        </p:nvSpPr>
        <p:spPr>
          <a:xfrm>
            <a:off x="2967789" y="2839454"/>
            <a:ext cx="5839326" cy="830997"/>
          </a:xfrm>
          <a:prstGeom prst="rect">
            <a:avLst/>
          </a:prstGeom>
          <a:noFill/>
        </p:spPr>
        <p:txBody>
          <a:bodyPr wrap="square" rtlCol="0">
            <a:spAutoFit/>
          </a:bodyPr>
          <a:lstStyle/>
          <a:p>
            <a:r>
              <a:rPr lang="en-US" sz="2400" dirty="0"/>
              <a:t>SRP: Classes should have only one reason to change</a:t>
            </a:r>
          </a:p>
        </p:txBody>
      </p:sp>
      <p:sp>
        <p:nvSpPr>
          <p:cNvPr id="7" name="TextBox 6"/>
          <p:cNvSpPr txBox="1"/>
          <p:nvPr/>
        </p:nvSpPr>
        <p:spPr>
          <a:xfrm>
            <a:off x="2967789" y="4058654"/>
            <a:ext cx="5839326" cy="830997"/>
          </a:xfrm>
          <a:prstGeom prst="rect">
            <a:avLst/>
          </a:prstGeom>
          <a:noFill/>
        </p:spPr>
        <p:txBody>
          <a:bodyPr wrap="square" rtlCol="0">
            <a:spAutoFit/>
          </a:bodyPr>
          <a:lstStyle/>
          <a:p>
            <a:r>
              <a:rPr lang="en-US" sz="2400" dirty="0"/>
              <a:t>CRP:  Classes in a package should be reused together</a:t>
            </a:r>
          </a:p>
        </p:txBody>
      </p:sp>
    </p:spTree>
    <p:extLst>
      <p:ext uri="{BB962C8B-B14F-4D97-AF65-F5344CB8AC3E}">
        <p14:creationId xmlns:p14="http://schemas.microsoft.com/office/powerpoint/2010/main" val="378792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Common-Reuse Principle</a:t>
            </a:r>
            <a:endParaRPr lang="en-US" dirty="0"/>
          </a:p>
        </p:txBody>
      </p:sp>
      <p:sp>
        <p:nvSpPr>
          <p:cNvPr id="5" name="TextBox 4"/>
          <p:cNvSpPr txBox="1"/>
          <p:nvPr/>
        </p:nvSpPr>
        <p:spPr>
          <a:xfrm>
            <a:off x="2919663" y="3128211"/>
            <a:ext cx="611204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Group classes according to common reuse</a:t>
            </a:r>
          </a:p>
          <a:p>
            <a:pPr marL="285750" indent="-285750">
              <a:buFont typeface="Arial" panose="020B0604020202020204" pitchFamily="34" charset="0"/>
              <a:buChar char="•"/>
            </a:pPr>
            <a:r>
              <a:rPr lang="en-US" sz="2400" dirty="0"/>
              <a:t>CRP is SRP applied to packages</a:t>
            </a:r>
          </a:p>
          <a:p>
            <a:pPr marL="285750" indent="-285750">
              <a:buFont typeface="Arial" panose="020B0604020202020204" pitchFamily="34" charset="0"/>
              <a:buChar char="•"/>
            </a:pPr>
            <a:r>
              <a:rPr lang="en-US" sz="2400" dirty="0"/>
              <a:t>Classes which are not tightly bound to each other should not be packaged together</a:t>
            </a:r>
          </a:p>
        </p:txBody>
      </p:sp>
      <p:sp>
        <p:nvSpPr>
          <p:cNvPr id="4" name="TextBox 3"/>
          <p:cNvSpPr txBox="1"/>
          <p:nvPr/>
        </p:nvSpPr>
        <p:spPr>
          <a:xfrm>
            <a:off x="1491916" y="2198342"/>
            <a:ext cx="8855242"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143613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Common-Closure Principle</a:t>
            </a:r>
            <a:endParaRPr lang="en-US" dirty="0"/>
          </a:p>
        </p:txBody>
      </p:sp>
      <p:sp>
        <p:nvSpPr>
          <p:cNvPr id="5" name="TextBox 4"/>
          <p:cNvSpPr txBox="1"/>
          <p:nvPr/>
        </p:nvSpPr>
        <p:spPr>
          <a:xfrm>
            <a:off x="2919663" y="3128211"/>
            <a:ext cx="5839326" cy="1569660"/>
          </a:xfrm>
          <a:prstGeom prst="rect">
            <a:avLst/>
          </a:prstGeom>
          <a:noFill/>
        </p:spPr>
        <p:txBody>
          <a:bodyPr wrap="square" rtlCol="0">
            <a:spAutoFit/>
          </a:bodyPr>
          <a:lstStyle/>
          <a:p>
            <a:r>
              <a:rPr lang="en-US" dirty="0"/>
              <a:t>“</a:t>
            </a:r>
            <a:r>
              <a:rPr lang="en-US" sz="2400" dirty="0"/>
              <a:t>The classes in a package should be closed together against the same kinds of changes”</a:t>
            </a:r>
          </a:p>
          <a:p>
            <a:r>
              <a:rPr lang="en-US" sz="2400" dirty="0"/>
              <a:t>- Bob Martin</a:t>
            </a:r>
          </a:p>
        </p:txBody>
      </p:sp>
    </p:spTree>
    <p:extLst>
      <p:ext uri="{BB962C8B-B14F-4D97-AF65-F5344CB8AC3E}">
        <p14:creationId xmlns:p14="http://schemas.microsoft.com/office/powerpoint/2010/main" val="352351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Common-Closure Principle</a:t>
            </a:r>
            <a:endParaRPr lang="en-US" dirty="0"/>
          </a:p>
        </p:txBody>
      </p:sp>
      <p:sp>
        <p:nvSpPr>
          <p:cNvPr id="5" name="TextBox 4"/>
          <p:cNvSpPr txBox="1"/>
          <p:nvPr/>
        </p:nvSpPr>
        <p:spPr>
          <a:xfrm>
            <a:off x="2967789" y="2839454"/>
            <a:ext cx="5839326" cy="1938992"/>
          </a:xfrm>
          <a:prstGeom prst="rect">
            <a:avLst/>
          </a:prstGeom>
          <a:noFill/>
        </p:spPr>
        <p:txBody>
          <a:bodyPr wrap="square" rtlCol="0">
            <a:spAutoFit/>
          </a:bodyPr>
          <a:lstStyle/>
          <a:p>
            <a:r>
              <a:rPr lang="en-US" sz="2400" dirty="0"/>
              <a:t>The classes in a package should be closed together against the same kind of changes. A change that affects a package affects all the classes in that package</a:t>
            </a:r>
          </a:p>
        </p:txBody>
      </p:sp>
    </p:spTree>
    <p:extLst>
      <p:ext uri="{BB962C8B-B14F-4D97-AF65-F5344CB8AC3E}">
        <p14:creationId xmlns:p14="http://schemas.microsoft.com/office/powerpoint/2010/main" val="412603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Common-Closure Principle</a:t>
            </a:r>
            <a:endParaRPr lang="en-US" dirty="0"/>
          </a:p>
        </p:txBody>
      </p:sp>
      <p:sp>
        <p:nvSpPr>
          <p:cNvPr id="5" name="TextBox 4"/>
          <p:cNvSpPr txBox="1"/>
          <p:nvPr/>
        </p:nvSpPr>
        <p:spPr>
          <a:xfrm>
            <a:off x="2967789" y="2839454"/>
            <a:ext cx="5839326" cy="1938992"/>
          </a:xfrm>
          <a:prstGeom prst="rect">
            <a:avLst/>
          </a:prstGeom>
          <a:noFill/>
        </p:spPr>
        <p:txBody>
          <a:bodyPr wrap="square" rtlCol="0">
            <a:spAutoFit/>
          </a:bodyPr>
          <a:lstStyle/>
          <a:p>
            <a:r>
              <a:rPr lang="en-US" sz="2400" dirty="0"/>
              <a:t>The classes in a package should be </a:t>
            </a:r>
            <a:r>
              <a:rPr lang="en-US" sz="2400" b="1" dirty="0"/>
              <a:t>closed</a:t>
            </a:r>
            <a:r>
              <a:rPr lang="en-US" sz="2400" dirty="0"/>
              <a:t> together against the same kind of changes. A change that affects a package affects all the classes in that package</a:t>
            </a:r>
          </a:p>
        </p:txBody>
      </p:sp>
    </p:spTree>
    <p:extLst>
      <p:ext uri="{BB962C8B-B14F-4D97-AF65-F5344CB8AC3E}">
        <p14:creationId xmlns:p14="http://schemas.microsoft.com/office/powerpoint/2010/main" val="58408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8643" y="1541092"/>
            <a:ext cx="3492063" cy="4368254"/>
          </a:xfrm>
          <a:prstGeom prst="rect">
            <a:avLst/>
          </a:prstGeom>
        </p:spPr>
      </p:pic>
      <p:pic>
        <p:nvPicPr>
          <p:cNvPr id="6" name="Picture 5"/>
          <p:cNvPicPr>
            <a:picLocks noChangeAspect="1"/>
          </p:cNvPicPr>
          <p:nvPr/>
        </p:nvPicPr>
        <p:blipFill>
          <a:blip r:embed="rId4"/>
          <a:stretch>
            <a:fillRect/>
          </a:stretch>
        </p:blipFill>
        <p:spPr>
          <a:xfrm>
            <a:off x="4670825" y="1541092"/>
            <a:ext cx="2837559" cy="4366782"/>
          </a:xfrm>
          <a:prstGeom prst="rect">
            <a:avLst/>
          </a:prstGeom>
        </p:spPr>
      </p:pic>
      <p:pic>
        <p:nvPicPr>
          <p:cNvPr id="7" name="Picture 6"/>
          <p:cNvPicPr>
            <a:picLocks noChangeAspect="1"/>
          </p:cNvPicPr>
          <p:nvPr/>
        </p:nvPicPr>
        <p:blipFill>
          <a:blip r:embed="rId5"/>
          <a:stretch>
            <a:fillRect/>
          </a:stretch>
        </p:blipFill>
        <p:spPr>
          <a:xfrm>
            <a:off x="7804413" y="1541092"/>
            <a:ext cx="3345028" cy="4366782"/>
          </a:xfrm>
          <a:prstGeom prst="rect">
            <a:avLst/>
          </a:prstGeom>
        </p:spPr>
      </p:pic>
    </p:spTree>
    <p:extLst>
      <p:ext uri="{BB962C8B-B14F-4D97-AF65-F5344CB8AC3E}">
        <p14:creationId xmlns:p14="http://schemas.microsoft.com/office/powerpoint/2010/main" val="123186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Common-Closure Principle</a:t>
            </a:r>
            <a:endParaRPr lang="en-US" dirty="0"/>
          </a:p>
        </p:txBody>
      </p:sp>
      <p:sp>
        <p:nvSpPr>
          <p:cNvPr id="5" name="TextBox 4"/>
          <p:cNvSpPr txBox="1"/>
          <p:nvPr/>
        </p:nvSpPr>
        <p:spPr>
          <a:xfrm>
            <a:off x="2967789" y="2839454"/>
            <a:ext cx="5839326" cy="830997"/>
          </a:xfrm>
          <a:prstGeom prst="rect">
            <a:avLst/>
          </a:prstGeom>
          <a:noFill/>
        </p:spPr>
        <p:txBody>
          <a:bodyPr wrap="square" rtlCol="0">
            <a:spAutoFit/>
          </a:bodyPr>
          <a:lstStyle/>
          <a:p>
            <a:r>
              <a:rPr lang="en-US" sz="2400" dirty="0"/>
              <a:t>OCP: Classes should be open for extension, but closed for modification</a:t>
            </a:r>
          </a:p>
        </p:txBody>
      </p:sp>
      <p:sp>
        <p:nvSpPr>
          <p:cNvPr id="4" name="TextBox 3"/>
          <p:cNvSpPr txBox="1"/>
          <p:nvPr/>
        </p:nvSpPr>
        <p:spPr>
          <a:xfrm>
            <a:off x="2967789" y="4058654"/>
            <a:ext cx="5839326" cy="830997"/>
          </a:xfrm>
          <a:prstGeom prst="rect">
            <a:avLst/>
          </a:prstGeom>
          <a:noFill/>
        </p:spPr>
        <p:txBody>
          <a:bodyPr wrap="square" rtlCol="0">
            <a:spAutoFit/>
          </a:bodyPr>
          <a:lstStyle/>
          <a:p>
            <a:r>
              <a:rPr lang="en-US" sz="2400" dirty="0"/>
              <a:t>CCP:  Classes in a package should be closed to the same kinds of changes</a:t>
            </a:r>
          </a:p>
        </p:txBody>
      </p:sp>
    </p:spTree>
    <p:extLst>
      <p:ext uri="{BB962C8B-B14F-4D97-AF65-F5344CB8AC3E}">
        <p14:creationId xmlns:p14="http://schemas.microsoft.com/office/powerpoint/2010/main" val="565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Common-Closure Principle</a:t>
            </a:r>
            <a:endParaRPr lang="en-US" dirty="0"/>
          </a:p>
        </p:txBody>
      </p:sp>
      <p:sp>
        <p:nvSpPr>
          <p:cNvPr id="5" name="TextBox 4"/>
          <p:cNvSpPr txBox="1"/>
          <p:nvPr/>
        </p:nvSpPr>
        <p:spPr>
          <a:xfrm>
            <a:off x="2919663" y="3128211"/>
            <a:ext cx="611204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Packages should be closed to anticipated changes</a:t>
            </a:r>
          </a:p>
          <a:p>
            <a:pPr marL="285750" indent="-285750">
              <a:buFont typeface="Arial" panose="020B0604020202020204" pitchFamily="34" charset="0"/>
              <a:buChar char="•"/>
            </a:pPr>
            <a:r>
              <a:rPr lang="en-US" sz="2400" dirty="0"/>
              <a:t>CCP is OCP applied to packages</a:t>
            </a:r>
          </a:p>
          <a:p>
            <a:pPr marL="285750" indent="-285750">
              <a:buFont typeface="Arial" panose="020B0604020202020204" pitchFamily="34" charset="0"/>
              <a:buChar char="•"/>
            </a:pPr>
            <a:r>
              <a:rPr lang="en-US" sz="2400" dirty="0"/>
              <a:t>CCP reduces package release frequency</a:t>
            </a:r>
          </a:p>
        </p:txBody>
      </p:sp>
      <p:sp>
        <p:nvSpPr>
          <p:cNvPr id="4" name="TextBox 3"/>
          <p:cNvSpPr txBox="1"/>
          <p:nvPr/>
        </p:nvSpPr>
        <p:spPr>
          <a:xfrm>
            <a:off x="1491916" y="2198342"/>
            <a:ext cx="8855242"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134679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 Cohesion</a:t>
            </a:r>
          </a:p>
        </p:txBody>
      </p:sp>
      <p:sp>
        <p:nvSpPr>
          <p:cNvPr id="5" name="TextBox 4"/>
          <p:cNvSpPr txBox="1"/>
          <p:nvPr/>
        </p:nvSpPr>
        <p:spPr>
          <a:xfrm>
            <a:off x="2919663" y="3128211"/>
            <a:ext cx="6112042"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p:txBody>
      </p:sp>
      <p:sp>
        <p:nvSpPr>
          <p:cNvPr id="4" name="TextBox 3"/>
          <p:cNvSpPr txBox="1"/>
          <p:nvPr/>
        </p:nvSpPr>
        <p:spPr>
          <a:xfrm>
            <a:off x="1491916" y="2198342"/>
            <a:ext cx="8855242" cy="523220"/>
          </a:xfrm>
          <a:prstGeom prst="rect">
            <a:avLst/>
          </a:prstGeom>
          <a:noFill/>
        </p:spPr>
        <p:txBody>
          <a:bodyPr wrap="square" rtlCol="0">
            <a:spAutoFit/>
          </a:bodyPr>
          <a:lstStyle/>
          <a:p>
            <a:r>
              <a:rPr lang="en-US" sz="2800" dirty="0"/>
              <a:t>Summary</a:t>
            </a:r>
          </a:p>
        </p:txBody>
      </p:sp>
      <p:sp>
        <p:nvSpPr>
          <p:cNvPr id="3" name="TextBox 2"/>
          <p:cNvSpPr txBox="1"/>
          <p:nvPr/>
        </p:nvSpPr>
        <p:spPr>
          <a:xfrm>
            <a:off x="1491916" y="3128211"/>
            <a:ext cx="805132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In choosing classes to include in packages we have to balance reusability and </a:t>
            </a:r>
            <a:r>
              <a:rPr lang="en-US" sz="2000" dirty="0" err="1"/>
              <a:t>developability</a:t>
            </a:r>
            <a:endParaRPr lang="en-US" sz="2000" dirty="0"/>
          </a:p>
          <a:p>
            <a:pPr marL="285750" indent="-285750">
              <a:buFont typeface="Arial" panose="020B0604020202020204" pitchFamily="34" charset="0"/>
              <a:buChar char="•"/>
            </a:pPr>
            <a:r>
              <a:rPr lang="en-US" sz="2000" dirty="0"/>
              <a:t>This balancing act will cause the composition of the packages to change over time</a:t>
            </a:r>
          </a:p>
          <a:p>
            <a:pPr marL="285750" indent="-285750">
              <a:buFont typeface="Arial" panose="020B0604020202020204" pitchFamily="34" charset="0"/>
              <a:buChar char="•"/>
            </a:pPr>
            <a:r>
              <a:rPr lang="en-US" sz="2000" dirty="0"/>
              <a:t>The partitioning of classes into packages cannot happen until after the classes and their interrelationships have been created</a:t>
            </a:r>
          </a:p>
          <a:p>
            <a:pPr marL="285750" indent="-285750">
              <a:buFont typeface="Arial" panose="020B0604020202020204" pitchFamily="34" charset="0"/>
              <a:buChar char="•"/>
            </a:pPr>
            <a:r>
              <a:rPr lang="en-US" sz="2000" dirty="0"/>
              <a:t>There are no metrics for package cohesion</a:t>
            </a:r>
          </a:p>
        </p:txBody>
      </p:sp>
    </p:spTree>
    <p:extLst>
      <p:ext uri="{BB962C8B-B14F-4D97-AF65-F5344CB8AC3E}">
        <p14:creationId xmlns:p14="http://schemas.microsoft.com/office/powerpoint/2010/main" val="386125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474"/>
          </a:xfrm>
        </p:spPr>
        <p:txBody>
          <a:bodyPr/>
          <a:lstStyle/>
          <a:p>
            <a:r>
              <a:rPr lang="en-US" dirty="0"/>
              <a:t>Package Coupling</a:t>
            </a:r>
          </a:p>
        </p:txBody>
      </p:sp>
      <p:sp>
        <p:nvSpPr>
          <p:cNvPr id="5" name="TextBox 4"/>
          <p:cNvSpPr txBox="1"/>
          <p:nvPr/>
        </p:nvSpPr>
        <p:spPr>
          <a:xfrm>
            <a:off x="2996711" y="3128211"/>
            <a:ext cx="6198579" cy="1200329"/>
          </a:xfrm>
          <a:prstGeom prst="rect">
            <a:avLst/>
          </a:prstGeom>
          <a:noFill/>
        </p:spPr>
        <p:txBody>
          <a:bodyPr wrap="square" rtlCol="0">
            <a:spAutoFit/>
          </a:bodyPr>
          <a:lstStyle/>
          <a:p>
            <a:r>
              <a:rPr lang="en-US" sz="2400" dirty="0"/>
              <a:t>The three principles of package coupling deal with the relationships between packages</a:t>
            </a:r>
          </a:p>
        </p:txBody>
      </p:sp>
    </p:spTree>
    <p:extLst>
      <p:ext uri="{BB962C8B-B14F-4D97-AF65-F5344CB8AC3E}">
        <p14:creationId xmlns:p14="http://schemas.microsoft.com/office/powerpoint/2010/main" val="113816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Acyclic-Dependencies Principle</a:t>
            </a:r>
            <a:endParaRPr lang="en-US" dirty="0"/>
          </a:p>
        </p:txBody>
      </p:sp>
      <p:sp>
        <p:nvSpPr>
          <p:cNvPr id="5" name="TextBox 4"/>
          <p:cNvSpPr txBox="1"/>
          <p:nvPr/>
        </p:nvSpPr>
        <p:spPr>
          <a:xfrm>
            <a:off x="2919663" y="3128211"/>
            <a:ext cx="5839326" cy="1200329"/>
          </a:xfrm>
          <a:prstGeom prst="rect">
            <a:avLst/>
          </a:prstGeom>
          <a:noFill/>
        </p:spPr>
        <p:txBody>
          <a:bodyPr wrap="square" rtlCol="0">
            <a:spAutoFit/>
          </a:bodyPr>
          <a:lstStyle/>
          <a:p>
            <a:r>
              <a:rPr lang="en-US" dirty="0"/>
              <a:t>“</a:t>
            </a:r>
            <a:r>
              <a:rPr lang="en-US" sz="2400" dirty="0"/>
              <a:t>Allow no cycles in the package-dependency graph”</a:t>
            </a:r>
          </a:p>
          <a:p>
            <a:r>
              <a:rPr lang="en-US" sz="2400" dirty="0"/>
              <a:t>- Bob Martin</a:t>
            </a:r>
          </a:p>
        </p:txBody>
      </p:sp>
    </p:spTree>
    <p:extLst>
      <p:ext uri="{BB962C8B-B14F-4D97-AF65-F5344CB8AC3E}">
        <p14:creationId xmlns:p14="http://schemas.microsoft.com/office/powerpoint/2010/main" val="191716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sp>
        <p:nvSpPr>
          <p:cNvPr id="3" name="TextBox 2"/>
          <p:cNvSpPr txBox="1"/>
          <p:nvPr/>
        </p:nvSpPr>
        <p:spPr>
          <a:xfrm>
            <a:off x="3144253" y="3096126"/>
            <a:ext cx="5534526" cy="2308324"/>
          </a:xfrm>
          <a:prstGeom prst="rect">
            <a:avLst/>
          </a:prstGeom>
          <a:noFill/>
        </p:spPr>
        <p:txBody>
          <a:bodyPr wrap="square" rtlCol="0">
            <a:spAutoFit/>
          </a:bodyPr>
          <a:lstStyle/>
          <a:p>
            <a:r>
              <a:rPr lang="en-US" sz="2400" dirty="0"/>
              <a:t>Acyclic Dependencies Principle: The dependency structure for the package must be a Directed Acyclic Graph (DAG) where nodes are packages and edges are dependencies</a:t>
            </a:r>
          </a:p>
        </p:txBody>
      </p:sp>
    </p:spTree>
    <p:extLst>
      <p:ext uri="{BB962C8B-B14F-4D97-AF65-F5344CB8AC3E}">
        <p14:creationId xmlns:p14="http://schemas.microsoft.com/office/powerpoint/2010/main" val="3904496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pSp>
        <p:nvGrpSpPr>
          <p:cNvPr id="10" name="Group 9"/>
          <p:cNvGrpSpPr/>
          <p:nvPr/>
        </p:nvGrpSpPr>
        <p:grpSpPr>
          <a:xfrm>
            <a:off x="3426661" y="1397702"/>
            <a:ext cx="1911778" cy="1085895"/>
            <a:chOff x="975113" y="1853248"/>
            <a:chExt cx="1911778" cy="1339403"/>
          </a:xfrm>
        </p:grpSpPr>
        <p:grpSp>
          <p:nvGrpSpPr>
            <p:cNvPr id="8" name="Group 7"/>
            <p:cNvGrpSpPr/>
            <p:nvPr/>
          </p:nvGrpSpPr>
          <p:grpSpPr>
            <a:xfrm>
              <a:off x="975113" y="1853248"/>
              <a:ext cx="1911778" cy="1339403"/>
              <a:chOff x="3065171" y="2137893"/>
              <a:chExt cx="1911778" cy="1339403"/>
            </a:xfrm>
          </p:grpSpPr>
          <p:sp>
            <p:nvSpPr>
              <p:cNvPr id="7" name="Flowchart: Process 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Flowchart: Process 5"/>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TextBox 8"/>
            <p:cNvSpPr txBox="1"/>
            <p:nvPr/>
          </p:nvSpPr>
          <p:spPr>
            <a:xfrm>
              <a:off x="975113" y="2442754"/>
              <a:ext cx="1911778" cy="461665"/>
            </a:xfrm>
            <a:prstGeom prst="rect">
              <a:avLst/>
            </a:prstGeom>
            <a:noFill/>
          </p:spPr>
          <p:txBody>
            <a:bodyPr wrap="square" rtlCol="0">
              <a:spAutoFit/>
            </a:bodyPr>
            <a:lstStyle/>
            <a:p>
              <a:pPr algn="ctr"/>
              <a:r>
                <a:rPr lang="en-US" sz="2400" dirty="0" err="1"/>
                <a:t>MyApp</a:t>
              </a:r>
              <a:endParaRPr lang="en-US" sz="2400" dirty="0"/>
            </a:p>
          </p:txBody>
        </p:sp>
      </p:grpSp>
      <p:grpSp>
        <p:nvGrpSpPr>
          <p:cNvPr id="11" name="Group 10"/>
          <p:cNvGrpSpPr/>
          <p:nvPr/>
        </p:nvGrpSpPr>
        <p:grpSpPr>
          <a:xfrm>
            <a:off x="918592" y="3086360"/>
            <a:ext cx="1911778" cy="1085895"/>
            <a:chOff x="975113" y="1853248"/>
            <a:chExt cx="1911778" cy="1339403"/>
          </a:xfrm>
        </p:grpSpPr>
        <p:grpSp>
          <p:nvGrpSpPr>
            <p:cNvPr id="12" name="Group 11"/>
            <p:cNvGrpSpPr/>
            <p:nvPr/>
          </p:nvGrpSpPr>
          <p:grpSpPr>
            <a:xfrm>
              <a:off x="975113" y="1853248"/>
              <a:ext cx="1911778" cy="1339403"/>
              <a:chOff x="3065171" y="2137893"/>
              <a:chExt cx="1911778" cy="1339403"/>
            </a:xfrm>
          </p:grpSpPr>
          <p:sp>
            <p:nvSpPr>
              <p:cNvPr id="14" name="Flowchart: Process 1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Flowchart: Process 1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3" name="TextBox 12"/>
            <p:cNvSpPr txBox="1"/>
            <p:nvPr/>
          </p:nvSpPr>
          <p:spPr>
            <a:xfrm>
              <a:off x="975113" y="2442756"/>
              <a:ext cx="1911778" cy="569443"/>
            </a:xfrm>
            <a:prstGeom prst="rect">
              <a:avLst/>
            </a:prstGeom>
            <a:noFill/>
          </p:spPr>
          <p:txBody>
            <a:bodyPr wrap="square" rtlCol="0">
              <a:spAutoFit/>
            </a:bodyPr>
            <a:lstStyle/>
            <a:p>
              <a:pPr algn="ctr"/>
              <a:r>
                <a:rPr lang="en-US" sz="2400" dirty="0" err="1"/>
                <a:t>MsgWindw</a:t>
              </a:r>
              <a:endParaRPr lang="en-US" sz="2400" dirty="0"/>
            </a:p>
          </p:txBody>
        </p:sp>
      </p:grpSp>
      <p:grpSp>
        <p:nvGrpSpPr>
          <p:cNvPr id="16" name="Group 15"/>
          <p:cNvGrpSpPr/>
          <p:nvPr/>
        </p:nvGrpSpPr>
        <p:grpSpPr>
          <a:xfrm>
            <a:off x="3426661" y="3086360"/>
            <a:ext cx="1911778" cy="1085895"/>
            <a:chOff x="975113" y="1853248"/>
            <a:chExt cx="1911778" cy="1339403"/>
          </a:xfrm>
        </p:grpSpPr>
        <p:grpSp>
          <p:nvGrpSpPr>
            <p:cNvPr id="17" name="Group 16"/>
            <p:cNvGrpSpPr/>
            <p:nvPr/>
          </p:nvGrpSpPr>
          <p:grpSpPr>
            <a:xfrm>
              <a:off x="975113" y="1853248"/>
              <a:ext cx="1911778" cy="1339403"/>
              <a:chOff x="3065171" y="2137893"/>
              <a:chExt cx="1911778" cy="1339403"/>
            </a:xfrm>
          </p:grpSpPr>
          <p:sp>
            <p:nvSpPr>
              <p:cNvPr id="19" name="Flowchart: Process 1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owchart: Process 1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 name="TextBox 17"/>
            <p:cNvSpPr txBox="1"/>
            <p:nvPr/>
          </p:nvSpPr>
          <p:spPr>
            <a:xfrm>
              <a:off x="975113" y="2442756"/>
              <a:ext cx="1911778" cy="569443"/>
            </a:xfrm>
            <a:prstGeom prst="rect">
              <a:avLst/>
            </a:prstGeom>
            <a:noFill/>
          </p:spPr>
          <p:txBody>
            <a:bodyPr wrap="square" rtlCol="0">
              <a:spAutoFit/>
            </a:bodyPr>
            <a:lstStyle/>
            <a:p>
              <a:pPr algn="ctr"/>
              <a:r>
                <a:rPr lang="en-US" sz="2400" dirty="0" err="1"/>
                <a:t>TaskWindw</a:t>
              </a:r>
              <a:endParaRPr lang="en-US" sz="2400" dirty="0"/>
            </a:p>
          </p:txBody>
        </p:sp>
      </p:grpSp>
      <p:grpSp>
        <p:nvGrpSpPr>
          <p:cNvPr id="21" name="Group 20"/>
          <p:cNvGrpSpPr/>
          <p:nvPr/>
        </p:nvGrpSpPr>
        <p:grpSpPr>
          <a:xfrm>
            <a:off x="5908604" y="3086360"/>
            <a:ext cx="1911778" cy="1085895"/>
            <a:chOff x="975113" y="1853248"/>
            <a:chExt cx="1911778" cy="1339403"/>
          </a:xfrm>
        </p:grpSpPr>
        <p:grpSp>
          <p:nvGrpSpPr>
            <p:cNvPr id="22" name="Group 21"/>
            <p:cNvGrpSpPr/>
            <p:nvPr/>
          </p:nvGrpSpPr>
          <p:grpSpPr>
            <a:xfrm>
              <a:off x="975113" y="1853248"/>
              <a:ext cx="1911778" cy="1339403"/>
              <a:chOff x="3065171" y="2137893"/>
              <a:chExt cx="1911778" cy="1339403"/>
            </a:xfrm>
          </p:grpSpPr>
          <p:sp>
            <p:nvSpPr>
              <p:cNvPr id="24" name="Flowchart: Process 2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Flowchart: Process 2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3" name="TextBox 22"/>
            <p:cNvSpPr txBox="1"/>
            <p:nvPr/>
          </p:nvSpPr>
          <p:spPr>
            <a:xfrm>
              <a:off x="975113" y="2442756"/>
              <a:ext cx="1911778" cy="569443"/>
            </a:xfrm>
            <a:prstGeom prst="rect">
              <a:avLst/>
            </a:prstGeom>
            <a:noFill/>
          </p:spPr>
          <p:txBody>
            <a:bodyPr wrap="square" rtlCol="0">
              <a:spAutoFit/>
            </a:bodyPr>
            <a:lstStyle/>
            <a:p>
              <a:pPr algn="ctr"/>
              <a:r>
                <a:rPr lang="en-US" sz="2400" dirty="0" err="1"/>
                <a:t>MyTasks</a:t>
              </a:r>
              <a:endParaRPr lang="en-US" sz="2400" dirty="0"/>
            </a:p>
          </p:txBody>
        </p:sp>
      </p:grpSp>
      <p:grpSp>
        <p:nvGrpSpPr>
          <p:cNvPr id="26" name="Group 25"/>
          <p:cNvGrpSpPr/>
          <p:nvPr/>
        </p:nvGrpSpPr>
        <p:grpSpPr>
          <a:xfrm>
            <a:off x="9476602" y="4025957"/>
            <a:ext cx="1911778" cy="1085895"/>
            <a:chOff x="975113" y="1853248"/>
            <a:chExt cx="1911778" cy="1339403"/>
          </a:xfrm>
        </p:grpSpPr>
        <p:grpSp>
          <p:nvGrpSpPr>
            <p:cNvPr id="27" name="Group 26"/>
            <p:cNvGrpSpPr/>
            <p:nvPr/>
          </p:nvGrpSpPr>
          <p:grpSpPr>
            <a:xfrm>
              <a:off x="975113" y="1853248"/>
              <a:ext cx="1911778" cy="1339403"/>
              <a:chOff x="3065171" y="2137893"/>
              <a:chExt cx="1911778" cy="1339403"/>
            </a:xfrm>
          </p:grpSpPr>
          <p:sp>
            <p:nvSpPr>
              <p:cNvPr id="29" name="Flowchart: Process 2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Flowchart: Process 2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 name="TextBox 27"/>
            <p:cNvSpPr txBox="1"/>
            <p:nvPr/>
          </p:nvSpPr>
          <p:spPr>
            <a:xfrm>
              <a:off x="975113" y="2442756"/>
              <a:ext cx="1911778" cy="569443"/>
            </a:xfrm>
            <a:prstGeom prst="rect">
              <a:avLst/>
            </a:prstGeom>
            <a:noFill/>
          </p:spPr>
          <p:txBody>
            <a:bodyPr wrap="square" rtlCol="0">
              <a:spAutoFit/>
            </a:bodyPr>
            <a:lstStyle/>
            <a:p>
              <a:pPr algn="ctr"/>
              <a:r>
                <a:rPr lang="en-US" sz="2400" dirty="0"/>
                <a:t>Database</a:t>
              </a:r>
            </a:p>
          </p:txBody>
        </p:sp>
      </p:grpSp>
      <p:grpSp>
        <p:nvGrpSpPr>
          <p:cNvPr id="31" name="Group 30"/>
          <p:cNvGrpSpPr/>
          <p:nvPr/>
        </p:nvGrpSpPr>
        <p:grpSpPr>
          <a:xfrm>
            <a:off x="7075615" y="4815275"/>
            <a:ext cx="1911778" cy="1085895"/>
            <a:chOff x="975113" y="1853248"/>
            <a:chExt cx="1911778" cy="1339403"/>
          </a:xfrm>
        </p:grpSpPr>
        <p:grpSp>
          <p:nvGrpSpPr>
            <p:cNvPr id="32" name="Group 31"/>
            <p:cNvGrpSpPr/>
            <p:nvPr/>
          </p:nvGrpSpPr>
          <p:grpSpPr>
            <a:xfrm>
              <a:off x="975113" y="1853248"/>
              <a:ext cx="1911778" cy="1339403"/>
              <a:chOff x="3065171" y="2137893"/>
              <a:chExt cx="1911778" cy="1339403"/>
            </a:xfrm>
          </p:grpSpPr>
          <p:sp>
            <p:nvSpPr>
              <p:cNvPr id="34" name="Flowchart: Process 3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Flowchart: Process 3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3" name="TextBox 32"/>
            <p:cNvSpPr txBox="1"/>
            <p:nvPr/>
          </p:nvSpPr>
          <p:spPr>
            <a:xfrm>
              <a:off x="975113" y="2442756"/>
              <a:ext cx="1911778" cy="569443"/>
            </a:xfrm>
            <a:prstGeom prst="rect">
              <a:avLst/>
            </a:prstGeom>
            <a:noFill/>
          </p:spPr>
          <p:txBody>
            <a:bodyPr wrap="square" rtlCol="0">
              <a:spAutoFit/>
            </a:bodyPr>
            <a:lstStyle/>
            <a:p>
              <a:pPr algn="ctr"/>
              <a:r>
                <a:rPr lang="en-US" sz="2400" dirty="0" err="1"/>
                <a:t>MyDialogs</a:t>
              </a:r>
              <a:endParaRPr lang="en-US" sz="2400" dirty="0"/>
            </a:p>
          </p:txBody>
        </p:sp>
      </p:grpSp>
      <p:grpSp>
        <p:nvGrpSpPr>
          <p:cNvPr id="36" name="Group 35"/>
          <p:cNvGrpSpPr/>
          <p:nvPr/>
        </p:nvGrpSpPr>
        <p:grpSpPr>
          <a:xfrm>
            <a:off x="4328181" y="4815275"/>
            <a:ext cx="1911778" cy="1085895"/>
            <a:chOff x="975113" y="1853248"/>
            <a:chExt cx="1911778" cy="1339403"/>
          </a:xfrm>
        </p:grpSpPr>
        <p:grpSp>
          <p:nvGrpSpPr>
            <p:cNvPr id="37" name="Group 36"/>
            <p:cNvGrpSpPr/>
            <p:nvPr/>
          </p:nvGrpSpPr>
          <p:grpSpPr>
            <a:xfrm>
              <a:off x="975113" y="1853248"/>
              <a:ext cx="1911778" cy="1339403"/>
              <a:chOff x="3065171" y="2137893"/>
              <a:chExt cx="1911778" cy="1339403"/>
            </a:xfrm>
          </p:grpSpPr>
          <p:sp>
            <p:nvSpPr>
              <p:cNvPr id="39" name="Flowchart: Process 3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Flowchart: Process 3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8" name="TextBox 37"/>
            <p:cNvSpPr txBox="1"/>
            <p:nvPr/>
          </p:nvSpPr>
          <p:spPr>
            <a:xfrm>
              <a:off x="975113" y="2442756"/>
              <a:ext cx="1911778" cy="569443"/>
            </a:xfrm>
            <a:prstGeom prst="rect">
              <a:avLst/>
            </a:prstGeom>
            <a:noFill/>
          </p:spPr>
          <p:txBody>
            <a:bodyPr wrap="square" rtlCol="0">
              <a:spAutoFit/>
            </a:bodyPr>
            <a:lstStyle/>
            <a:p>
              <a:pPr algn="ctr"/>
              <a:r>
                <a:rPr lang="en-US" sz="2400" dirty="0"/>
                <a:t>Tasks</a:t>
              </a:r>
            </a:p>
          </p:txBody>
        </p:sp>
      </p:grpSp>
      <p:grpSp>
        <p:nvGrpSpPr>
          <p:cNvPr id="41" name="Group 40"/>
          <p:cNvGrpSpPr/>
          <p:nvPr/>
        </p:nvGrpSpPr>
        <p:grpSpPr>
          <a:xfrm>
            <a:off x="2103451" y="5446340"/>
            <a:ext cx="1911778" cy="1085895"/>
            <a:chOff x="975113" y="1853248"/>
            <a:chExt cx="1911778" cy="1339403"/>
          </a:xfrm>
        </p:grpSpPr>
        <p:grpSp>
          <p:nvGrpSpPr>
            <p:cNvPr id="42" name="Group 41"/>
            <p:cNvGrpSpPr/>
            <p:nvPr/>
          </p:nvGrpSpPr>
          <p:grpSpPr>
            <a:xfrm>
              <a:off x="975113" y="1853248"/>
              <a:ext cx="1911778" cy="1339403"/>
              <a:chOff x="3065171" y="2137893"/>
              <a:chExt cx="1911778" cy="1339403"/>
            </a:xfrm>
          </p:grpSpPr>
          <p:sp>
            <p:nvSpPr>
              <p:cNvPr id="44" name="Flowchart: Process 4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Flowchart: Process 4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3" name="TextBox 42"/>
            <p:cNvSpPr txBox="1"/>
            <p:nvPr/>
          </p:nvSpPr>
          <p:spPr>
            <a:xfrm>
              <a:off x="975113" y="2442756"/>
              <a:ext cx="1911778" cy="569443"/>
            </a:xfrm>
            <a:prstGeom prst="rect">
              <a:avLst/>
            </a:prstGeom>
            <a:noFill/>
          </p:spPr>
          <p:txBody>
            <a:bodyPr wrap="square" rtlCol="0">
              <a:spAutoFit/>
            </a:bodyPr>
            <a:lstStyle/>
            <a:p>
              <a:pPr algn="ctr"/>
              <a:r>
                <a:rPr lang="en-US" sz="2400" dirty="0"/>
                <a:t>Windows</a:t>
              </a:r>
            </a:p>
          </p:txBody>
        </p:sp>
      </p:grpSp>
      <p:cxnSp>
        <p:nvCxnSpPr>
          <p:cNvPr id="55" name="Straight Arrow Connector 54"/>
          <p:cNvCxnSpPr>
            <a:stCxn id="9" idx="3"/>
            <a:endCxn id="25" idx="0"/>
          </p:cNvCxnSpPr>
          <p:nvPr/>
        </p:nvCxnSpPr>
        <p:spPr>
          <a:xfrm>
            <a:off x="5338439" y="2062776"/>
            <a:ext cx="1526054"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1"/>
            <a:endCxn id="15" idx="0"/>
          </p:cNvCxnSpPr>
          <p:nvPr/>
        </p:nvCxnSpPr>
        <p:spPr>
          <a:xfrm rot="10800000" flipV="1">
            <a:off x="1874481" y="2062775"/>
            <a:ext cx="1552180"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 idx="2"/>
            <a:endCxn id="20" idx="0"/>
          </p:cNvCxnSpPr>
          <p:nvPr/>
        </p:nvCxnSpPr>
        <p:spPr>
          <a:xfrm>
            <a:off x="4382550" y="2483597"/>
            <a:ext cx="0" cy="801148"/>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3" idx="3"/>
            <a:endCxn id="30" idx="0"/>
          </p:cNvCxnSpPr>
          <p:nvPr/>
        </p:nvCxnSpPr>
        <p:spPr>
          <a:xfrm>
            <a:off x="7820382" y="3795125"/>
            <a:ext cx="2612109" cy="429217"/>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5" idx="2"/>
            <a:endCxn id="35" idx="0"/>
          </p:cNvCxnSpPr>
          <p:nvPr/>
        </p:nvCxnSpPr>
        <p:spPr>
          <a:xfrm rot="16200000" flipH="1">
            <a:off x="7027296" y="4009451"/>
            <a:ext cx="841405" cy="1167011"/>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5" idx="2"/>
            <a:endCxn id="40" idx="0"/>
          </p:cNvCxnSpPr>
          <p:nvPr/>
        </p:nvCxnSpPr>
        <p:spPr>
          <a:xfrm rot="5400000">
            <a:off x="5653580" y="3802746"/>
            <a:ext cx="841405" cy="1580423"/>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0" idx="2"/>
            <a:endCxn id="40" idx="0"/>
          </p:cNvCxnSpPr>
          <p:nvPr/>
        </p:nvCxnSpPr>
        <p:spPr>
          <a:xfrm rot="16200000" flipH="1">
            <a:off x="4412608" y="4142197"/>
            <a:ext cx="841405" cy="901520"/>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0" idx="2"/>
            <a:endCxn id="45" idx="0"/>
          </p:cNvCxnSpPr>
          <p:nvPr/>
        </p:nvCxnSpPr>
        <p:spPr>
          <a:xfrm rot="5400000">
            <a:off x="2984710" y="4246885"/>
            <a:ext cx="1472470" cy="1323210"/>
          </a:xfrm>
          <a:prstGeom prst="bentConnector3">
            <a:avLst>
              <a:gd name="adj1" fmla="val 29009"/>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2"/>
            <a:endCxn id="43" idx="1"/>
          </p:cNvCxnSpPr>
          <p:nvPr/>
        </p:nvCxnSpPr>
        <p:spPr>
          <a:xfrm rot="16200000" flipH="1">
            <a:off x="997541" y="5049195"/>
            <a:ext cx="1982850" cy="228970"/>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5" idx="2"/>
            <a:endCxn id="43" idx="3"/>
          </p:cNvCxnSpPr>
          <p:nvPr/>
        </p:nvCxnSpPr>
        <p:spPr>
          <a:xfrm rot="5400000">
            <a:off x="5896400" y="4020000"/>
            <a:ext cx="253935" cy="4016275"/>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049399" y="1598714"/>
            <a:ext cx="180304" cy="369332"/>
          </a:xfrm>
          <a:prstGeom prst="rect">
            <a:avLst/>
          </a:prstGeom>
          <a:noFill/>
        </p:spPr>
        <p:txBody>
          <a:bodyPr wrap="square" rtlCol="0">
            <a:spAutoFit/>
          </a:bodyPr>
          <a:lstStyle/>
          <a:p>
            <a:r>
              <a:rPr lang="en-US" dirty="0"/>
              <a:t>1</a:t>
            </a:r>
          </a:p>
        </p:txBody>
      </p:sp>
      <p:sp>
        <p:nvSpPr>
          <p:cNvPr id="77" name="TextBox 76"/>
          <p:cNvSpPr txBox="1"/>
          <p:nvPr/>
        </p:nvSpPr>
        <p:spPr>
          <a:xfrm>
            <a:off x="2534621" y="3311343"/>
            <a:ext cx="180304" cy="369332"/>
          </a:xfrm>
          <a:prstGeom prst="rect">
            <a:avLst/>
          </a:prstGeom>
          <a:noFill/>
        </p:spPr>
        <p:txBody>
          <a:bodyPr wrap="square" rtlCol="0">
            <a:spAutoFit/>
          </a:bodyPr>
          <a:lstStyle/>
          <a:p>
            <a:r>
              <a:rPr lang="en-US" dirty="0"/>
              <a:t>2</a:t>
            </a:r>
          </a:p>
        </p:txBody>
      </p:sp>
      <p:sp>
        <p:nvSpPr>
          <p:cNvPr id="78" name="TextBox 77"/>
          <p:cNvSpPr txBox="1"/>
          <p:nvPr/>
        </p:nvSpPr>
        <p:spPr>
          <a:xfrm>
            <a:off x="5049399" y="3299244"/>
            <a:ext cx="180304" cy="369332"/>
          </a:xfrm>
          <a:prstGeom prst="rect">
            <a:avLst/>
          </a:prstGeom>
          <a:noFill/>
        </p:spPr>
        <p:txBody>
          <a:bodyPr wrap="square" rtlCol="0">
            <a:spAutoFit/>
          </a:bodyPr>
          <a:lstStyle/>
          <a:p>
            <a:r>
              <a:rPr lang="en-US" dirty="0"/>
              <a:t>3</a:t>
            </a:r>
          </a:p>
        </p:txBody>
      </p:sp>
      <p:sp>
        <p:nvSpPr>
          <p:cNvPr id="79" name="TextBox 78"/>
          <p:cNvSpPr txBox="1"/>
          <p:nvPr/>
        </p:nvSpPr>
        <p:spPr>
          <a:xfrm>
            <a:off x="7540136" y="3299244"/>
            <a:ext cx="180304" cy="369332"/>
          </a:xfrm>
          <a:prstGeom prst="rect">
            <a:avLst/>
          </a:prstGeom>
          <a:noFill/>
        </p:spPr>
        <p:txBody>
          <a:bodyPr wrap="square" rtlCol="0">
            <a:spAutoFit/>
          </a:bodyPr>
          <a:lstStyle/>
          <a:p>
            <a:r>
              <a:rPr lang="en-US" dirty="0"/>
              <a:t>4</a:t>
            </a:r>
          </a:p>
        </p:txBody>
      </p:sp>
      <p:sp>
        <p:nvSpPr>
          <p:cNvPr id="80" name="TextBox 79"/>
          <p:cNvSpPr txBox="1"/>
          <p:nvPr/>
        </p:nvSpPr>
        <p:spPr>
          <a:xfrm>
            <a:off x="11098159" y="4225962"/>
            <a:ext cx="180304" cy="369332"/>
          </a:xfrm>
          <a:prstGeom prst="rect">
            <a:avLst/>
          </a:prstGeom>
          <a:noFill/>
        </p:spPr>
        <p:txBody>
          <a:bodyPr wrap="square" rtlCol="0">
            <a:spAutoFit/>
          </a:bodyPr>
          <a:lstStyle/>
          <a:p>
            <a:r>
              <a:rPr lang="en-US" dirty="0"/>
              <a:t>5</a:t>
            </a:r>
          </a:p>
        </p:txBody>
      </p:sp>
      <p:sp>
        <p:nvSpPr>
          <p:cNvPr id="81" name="TextBox 80"/>
          <p:cNvSpPr txBox="1"/>
          <p:nvPr/>
        </p:nvSpPr>
        <p:spPr>
          <a:xfrm>
            <a:off x="3748820" y="5640414"/>
            <a:ext cx="180304" cy="369332"/>
          </a:xfrm>
          <a:prstGeom prst="rect">
            <a:avLst/>
          </a:prstGeom>
          <a:noFill/>
        </p:spPr>
        <p:txBody>
          <a:bodyPr wrap="square" rtlCol="0">
            <a:spAutoFit/>
          </a:bodyPr>
          <a:lstStyle/>
          <a:p>
            <a:r>
              <a:rPr lang="en-US" dirty="0"/>
              <a:t>6</a:t>
            </a:r>
          </a:p>
        </p:txBody>
      </p:sp>
      <p:sp>
        <p:nvSpPr>
          <p:cNvPr id="82" name="TextBox 81"/>
          <p:cNvSpPr txBox="1"/>
          <p:nvPr/>
        </p:nvSpPr>
        <p:spPr>
          <a:xfrm>
            <a:off x="5990248" y="5001389"/>
            <a:ext cx="180304" cy="369332"/>
          </a:xfrm>
          <a:prstGeom prst="rect">
            <a:avLst/>
          </a:prstGeom>
          <a:noFill/>
        </p:spPr>
        <p:txBody>
          <a:bodyPr wrap="square" rtlCol="0">
            <a:spAutoFit/>
          </a:bodyPr>
          <a:lstStyle/>
          <a:p>
            <a:r>
              <a:rPr lang="en-US" dirty="0"/>
              <a:t>7</a:t>
            </a:r>
          </a:p>
        </p:txBody>
      </p:sp>
      <p:sp>
        <p:nvSpPr>
          <p:cNvPr id="83" name="TextBox 82"/>
          <p:cNvSpPr txBox="1"/>
          <p:nvPr/>
        </p:nvSpPr>
        <p:spPr>
          <a:xfrm>
            <a:off x="8732077" y="5013890"/>
            <a:ext cx="180304"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01293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8316151"/>
              </p:ext>
            </p:extLst>
          </p:nvPr>
        </p:nvGraphicFramePr>
        <p:xfrm>
          <a:off x="2109273" y="2329525"/>
          <a:ext cx="8127999" cy="3337560"/>
        </p:xfrm>
        <a:graphic>
          <a:graphicData uri="http://schemas.openxmlformats.org/drawingml/2006/table">
            <a:tbl>
              <a:tblPr firstRow="1" firstCol="1" bandRow="1">
                <a:tableStyleId>{93296810-A885-4BE3-A3E7-6D5BEEA58F35}</a:tableStyleId>
              </a:tblPr>
              <a:tblGrid>
                <a:gridCol w="903111">
                  <a:extLst>
                    <a:ext uri="{9D8B030D-6E8A-4147-A177-3AD203B41FA5}">
                      <a16:colId xmlns:a16="http://schemas.microsoft.com/office/drawing/2014/main" val="334328359"/>
                    </a:ext>
                  </a:extLst>
                </a:gridCol>
                <a:gridCol w="903111">
                  <a:extLst>
                    <a:ext uri="{9D8B030D-6E8A-4147-A177-3AD203B41FA5}">
                      <a16:colId xmlns:a16="http://schemas.microsoft.com/office/drawing/2014/main" val="725072251"/>
                    </a:ext>
                  </a:extLst>
                </a:gridCol>
                <a:gridCol w="903111">
                  <a:extLst>
                    <a:ext uri="{9D8B030D-6E8A-4147-A177-3AD203B41FA5}">
                      <a16:colId xmlns:a16="http://schemas.microsoft.com/office/drawing/2014/main" val="918865155"/>
                    </a:ext>
                  </a:extLst>
                </a:gridCol>
                <a:gridCol w="903111">
                  <a:extLst>
                    <a:ext uri="{9D8B030D-6E8A-4147-A177-3AD203B41FA5}">
                      <a16:colId xmlns:a16="http://schemas.microsoft.com/office/drawing/2014/main" val="2118300217"/>
                    </a:ext>
                  </a:extLst>
                </a:gridCol>
                <a:gridCol w="903111">
                  <a:extLst>
                    <a:ext uri="{9D8B030D-6E8A-4147-A177-3AD203B41FA5}">
                      <a16:colId xmlns:a16="http://schemas.microsoft.com/office/drawing/2014/main" val="4156138070"/>
                    </a:ext>
                  </a:extLst>
                </a:gridCol>
                <a:gridCol w="903111">
                  <a:extLst>
                    <a:ext uri="{9D8B030D-6E8A-4147-A177-3AD203B41FA5}">
                      <a16:colId xmlns:a16="http://schemas.microsoft.com/office/drawing/2014/main" val="2427879255"/>
                    </a:ext>
                  </a:extLst>
                </a:gridCol>
                <a:gridCol w="903111">
                  <a:extLst>
                    <a:ext uri="{9D8B030D-6E8A-4147-A177-3AD203B41FA5}">
                      <a16:colId xmlns:a16="http://schemas.microsoft.com/office/drawing/2014/main" val="4011909647"/>
                    </a:ext>
                  </a:extLst>
                </a:gridCol>
                <a:gridCol w="903111">
                  <a:extLst>
                    <a:ext uri="{9D8B030D-6E8A-4147-A177-3AD203B41FA5}">
                      <a16:colId xmlns:a16="http://schemas.microsoft.com/office/drawing/2014/main" val="1004434156"/>
                    </a:ext>
                  </a:extLst>
                </a:gridCol>
                <a:gridCol w="903111">
                  <a:extLst>
                    <a:ext uri="{9D8B030D-6E8A-4147-A177-3AD203B41FA5}">
                      <a16:colId xmlns:a16="http://schemas.microsoft.com/office/drawing/2014/main" val="1627100954"/>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8</a:t>
                      </a:r>
                    </a:p>
                  </a:txBody>
                  <a:tcPr/>
                </a:tc>
                <a:extLst>
                  <a:ext uri="{0D108BD9-81ED-4DB2-BD59-A6C34878D82A}">
                    <a16:rowId xmlns:a16="http://schemas.microsoft.com/office/drawing/2014/main" val="2658316462"/>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009598410"/>
                  </a:ext>
                </a:extLst>
              </a:tr>
              <a:tr h="370840">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6519720"/>
                  </a:ext>
                </a:extLst>
              </a:tr>
              <a:tr h="370840">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537746410"/>
                  </a:ext>
                </a:extLst>
              </a:tr>
              <a:tr h="370840">
                <a:tc>
                  <a:txBody>
                    <a:bodyPr/>
                    <a:lstStyle/>
                    <a:p>
                      <a:pPr algn="ctr"/>
                      <a:r>
                        <a:rPr lang="en-US" dirty="0"/>
                        <a:t>4</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470364470"/>
                  </a:ext>
                </a:extLst>
              </a:tr>
              <a:tr h="370840">
                <a:tc>
                  <a:txBody>
                    <a:bodyPr/>
                    <a:lstStyle/>
                    <a:p>
                      <a:pPr algn="ctr"/>
                      <a:r>
                        <a:rPr lang="en-US" dirty="0"/>
                        <a:t>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94890727"/>
                  </a:ext>
                </a:extLst>
              </a:tr>
              <a:tr h="370840">
                <a:tc>
                  <a:txBody>
                    <a:bodyPr/>
                    <a:lstStyle/>
                    <a:p>
                      <a:pPr algn="ctr"/>
                      <a:r>
                        <a:rPr lang="en-US" dirty="0"/>
                        <a:t>6</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55339281"/>
                  </a:ext>
                </a:extLst>
              </a:tr>
              <a:tr h="370840">
                <a:tc>
                  <a:txBody>
                    <a:bodyPr/>
                    <a:lstStyle/>
                    <a:p>
                      <a:pPr algn="ctr"/>
                      <a:r>
                        <a:rPr lang="en-US" dirty="0"/>
                        <a:t>7</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108654415"/>
                  </a:ext>
                </a:extLst>
              </a:tr>
              <a:tr h="370840">
                <a:tc>
                  <a:txBody>
                    <a:bodyPr/>
                    <a:lstStyle/>
                    <a:p>
                      <a:pPr algn="ctr"/>
                      <a:r>
                        <a:rPr lang="en-US" dirty="0"/>
                        <a:t>8</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442418982"/>
                  </a:ext>
                </a:extLst>
              </a:tr>
            </a:tbl>
          </a:graphicData>
        </a:graphic>
      </p:graphicFrame>
    </p:spTree>
    <p:extLst>
      <p:ext uri="{BB962C8B-B14F-4D97-AF65-F5344CB8AC3E}">
        <p14:creationId xmlns:p14="http://schemas.microsoft.com/office/powerpoint/2010/main" val="303532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pic>
        <p:nvPicPr>
          <p:cNvPr id="3" name="Picture 2"/>
          <p:cNvPicPr>
            <a:picLocks noChangeAspect="1"/>
          </p:cNvPicPr>
          <p:nvPr/>
        </p:nvPicPr>
        <p:blipFill>
          <a:blip r:embed="rId3"/>
          <a:stretch>
            <a:fillRect/>
          </a:stretch>
        </p:blipFill>
        <p:spPr>
          <a:xfrm>
            <a:off x="2021982" y="1490849"/>
            <a:ext cx="7250377" cy="4647491"/>
          </a:xfrm>
          <a:prstGeom prst="rect">
            <a:avLst/>
          </a:prstGeom>
        </p:spPr>
      </p:pic>
    </p:spTree>
    <p:extLst>
      <p:ext uri="{BB962C8B-B14F-4D97-AF65-F5344CB8AC3E}">
        <p14:creationId xmlns:p14="http://schemas.microsoft.com/office/powerpoint/2010/main" val="370020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pSp>
        <p:nvGrpSpPr>
          <p:cNvPr id="10" name="Group 9"/>
          <p:cNvGrpSpPr/>
          <p:nvPr/>
        </p:nvGrpSpPr>
        <p:grpSpPr>
          <a:xfrm>
            <a:off x="3426661" y="1397702"/>
            <a:ext cx="1911778" cy="1085895"/>
            <a:chOff x="975113" y="1853248"/>
            <a:chExt cx="1911778" cy="1339403"/>
          </a:xfrm>
        </p:grpSpPr>
        <p:grpSp>
          <p:nvGrpSpPr>
            <p:cNvPr id="8" name="Group 7"/>
            <p:cNvGrpSpPr/>
            <p:nvPr/>
          </p:nvGrpSpPr>
          <p:grpSpPr>
            <a:xfrm>
              <a:off x="975113" y="1853248"/>
              <a:ext cx="1911778" cy="1339403"/>
              <a:chOff x="3065171" y="2137893"/>
              <a:chExt cx="1911778" cy="1339403"/>
            </a:xfrm>
          </p:grpSpPr>
          <p:sp>
            <p:nvSpPr>
              <p:cNvPr id="7" name="Flowchart: Process 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Flowchart: Process 5"/>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TextBox 8"/>
            <p:cNvSpPr txBox="1"/>
            <p:nvPr/>
          </p:nvSpPr>
          <p:spPr>
            <a:xfrm>
              <a:off x="975113" y="2442754"/>
              <a:ext cx="1911778" cy="461665"/>
            </a:xfrm>
            <a:prstGeom prst="rect">
              <a:avLst/>
            </a:prstGeom>
            <a:noFill/>
          </p:spPr>
          <p:txBody>
            <a:bodyPr wrap="square" rtlCol="0">
              <a:spAutoFit/>
            </a:bodyPr>
            <a:lstStyle/>
            <a:p>
              <a:pPr algn="ctr"/>
              <a:r>
                <a:rPr lang="en-US" sz="2400" dirty="0" err="1"/>
                <a:t>MyApp</a:t>
              </a:r>
              <a:endParaRPr lang="en-US" sz="2400" dirty="0"/>
            </a:p>
          </p:txBody>
        </p:sp>
      </p:grpSp>
      <p:grpSp>
        <p:nvGrpSpPr>
          <p:cNvPr id="11" name="Group 10"/>
          <p:cNvGrpSpPr/>
          <p:nvPr/>
        </p:nvGrpSpPr>
        <p:grpSpPr>
          <a:xfrm>
            <a:off x="918592" y="3086360"/>
            <a:ext cx="1911778" cy="1085895"/>
            <a:chOff x="975113" y="1853248"/>
            <a:chExt cx="1911778" cy="1339403"/>
          </a:xfrm>
        </p:grpSpPr>
        <p:grpSp>
          <p:nvGrpSpPr>
            <p:cNvPr id="12" name="Group 11"/>
            <p:cNvGrpSpPr/>
            <p:nvPr/>
          </p:nvGrpSpPr>
          <p:grpSpPr>
            <a:xfrm>
              <a:off x="975113" y="1853248"/>
              <a:ext cx="1911778" cy="1339403"/>
              <a:chOff x="3065171" y="2137893"/>
              <a:chExt cx="1911778" cy="1339403"/>
            </a:xfrm>
          </p:grpSpPr>
          <p:sp>
            <p:nvSpPr>
              <p:cNvPr id="14" name="Flowchart: Process 1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Flowchart: Process 1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3" name="TextBox 12"/>
            <p:cNvSpPr txBox="1"/>
            <p:nvPr/>
          </p:nvSpPr>
          <p:spPr>
            <a:xfrm>
              <a:off x="975113" y="2442756"/>
              <a:ext cx="1911778" cy="569443"/>
            </a:xfrm>
            <a:prstGeom prst="rect">
              <a:avLst/>
            </a:prstGeom>
            <a:noFill/>
          </p:spPr>
          <p:txBody>
            <a:bodyPr wrap="square" rtlCol="0">
              <a:spAutoFit/>
            </a:bodyPr>
            <a:lstStyle/>
            <a:p>
              <a:pPr algn="ctr"/>
              <a:r>
                <a:rPr lang="en-US" sz="2400" dirty="0" err="1"/>
                <a:t>MsgWindw</a:t>
              </a:r>
              <a:endParaRPr lang="en-US" sz="2400" dirty="0"/>
            </a:p>
          </p:txBody>
        </p:sp>
      </p:grpSp>
      <p:grpSp>
        <p:nvGrpSpPr>
          <p:cNvPr id="16" name="Group 15"/>
          <p:cNvGrpSpPr/>
          <p:nvPr/>
        </p:nvGrpSpPr>
        <p:grpSpPr>
          <a:xfrm>
            <a:off x="3426661" y="3086360"/>
            <a:ext cx="1911778" cy="1085895"/>
            <a:chOff x="975113" y="1853248"/>
            <a:chExt cx="1911778" cy="1339403"/>
          </a:xfrm>
        </p:grpSpPr>
        <p:grpSp>
          <p:nvGrpSpPr>
            <p:cNvPr id="17" name="Group 16"/>
            <p:cNvGrpSpPr/>
            <p:nvPr/>
          </p:nvGrpSpPr>
          <p:grpSpPr>
            <a:xfrm>
              <a:off x="975113" y="1853248"/>
              <a:ext cx="1911778" cy="1339403"/>
              <a:chOff x="3065171" y="2137893"/>
              <a:chExt cx="1911778" cy="1339403"/>
            </a:xfrm>
          </p:grpSpPr>
          <p:sp>
            <p:nvSpPr>
              <p:cNvPr id="19" name="Flowchart: Process 1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owchart: Process 1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 name="TextBox 17"/>
            <p:cNvSpPr txBox="1"/>
            <p:nvPr/>
          </p:nvSpPr>
          <p:spPr>
            <a:xfrm>
              <a:off x="975113" y="2442756"/>
              <a:ext cx="1911778" cy="569443"/>
            </a:xfrm>
            <a:prstGeom prst="rect">
              <a:avLst/>
            </a:prstGeom>
            <a:noFill/>
          </p:spPr>
          <p:txBody>
            <a:bodyPr wrap="square" rtlCol="0">
              <a:spAutoFit/>
            </a:bodyPr>
            <a:lstStyle/>
            <a:p>
              <a:pPr algn="ctr"/>
              <a:r>
                <a:rPr lang="en-US" sz="2400" dirty="0" err="1"/>
                <a:t>TaskWindw</a:t>
              </a:r>
              <a:endParaRPr lang="en-US" sz="2400" dirty="0"/>
            </a:p>
          </p:txBody>
        </p:sp>
      </p:grpSp>
      <p:grpSp>
        <p:nvGrpSpPr>
          <p:cNvPr id="21" name="Group 20"/>
          <p:cNvGrpSpPr/>
          <p:nvPr/>
        </p:nvGrpSpPr>
        <p:grpSpPr>
          <a:xfrm>
            <a:off x="5908604" y="3086360"/>
            <a:ext cx="1911778" cy="1085895"/>
            <a:chOff x="975113" y="1853248"/>
            <a:chExt cx="1911778" cy="1339403"/>
          </a:xfrm>
        </p:grpSpPr>
        <p:grpSp>
          <p:nvGrpSpPr>
            <p:cNvPr id="22" name="Group 21"/>
            <p:cNvGrpSpPr/>
            <p:nvPr/>
          </p:nvGrpSpPr>
          <p:grpSpPr>
            <a:xfrm>
              <a:off x="975113" y="1853248"/>
              <a:ext cx="1911778" cy="1339403"/>
              <a:chOff x="3065171" y="2137893"/>
              <a:chExt cx="1911778" cy="1339403"/>
            </a:xfrm>
          </p:grpSpPr>
          <p:sp>
            <p:nvSpPr>
              <p:cNvPr id="24" name="Flowchart: Process 2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Flowchart: Process 2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3" name="TextBox 22"/>
            <p:cNvSpPr txBox="1"/>
            <p:nvPr/>
          </p:nvSpPr>
          <p:spPr>
            <a:xfrm>
              <a:off x="975113" y="2442756"/>
              <a:ext cx="1911778" cy="569443"/>
            </a:xfrm>
            <a:prstGeom prst="rect">
              <a:avLst/>
            </a:prstGeom>
            <a:noFill/>
          </p:spPr>
          <p:txBody>
            <a:bodyPr wrap="square" rtlCol="0">
              <a:spAutoFit/>
            </a:bodyPr>
            <a:lstStyle/>
            <a:p>
              <a:pPr algn="ctr"/>
              <a:r>
                <a:rPr lang="en-US" sz="2400" dirty="0" err="1"/>
                <a:t>MyTasks</a:t>
              </a:r>
              <a:endParaRPr lang="en-US" sz="2400" dirty="0"/>
            </a:p>
          </p:txBody>
        </p:sp>
      </p:grpSp>
      <p:grpSp>
        <p:nvGrpSpPr>
          <p:cNvPr id="26" name="Group 25"/>
          <p:cNvGrpSpPr/>
          <p:nvPr/>
        </p:nvGrpSpPr>
        <p:grpSpPr>
          <a:xfrm>
            <a:off x="9476602" y="4025957"/>
            <a:ext cx="1911778" cy="1085895"/>
            <a:chOff x="975113" y="1853248"/>
            <a:chExt cx="1911778" cy="1339403"/>
          </a:xfrm>
        </p:grpSpPr>
        <p:grpSp>
          <p:nvGrpSpPr>
            <p:cNvPr id="27" name="Group 26"/>
            <p:cNvGrpSpPr/>
            <p:nvPr/>
          </p:nvGrpSpPr>
          <p:grpSpPr>
            <a:xfrm>
              <a:off x="975113" y="1853248"/>
              <a:ext cx="1911778" cy="1339403"/>
              <a:chOff x="3065171" y="2137893"/>
              <a:chExt cx="1911778" cy="1339403"/>
            </a:xfrm>
          </p:grpSpPr>
          <p:sp>
            <p:nvSpPr>
              <p:cNvPr id="29" name="Flowchart: Process 2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Flowchart: Process 2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 name="TextBox 27"/>
            <p:cNvSpPr txBox="1"/>
            <p:nvPr/>
          </p:nvSpPr>
          <p:spPr>
            <a:xfrm>
              <a:off x="975113" y="2442756"/>
              <a:ext cx="1911778" cy="569443"/>
            </a:xfrm>
            <a:prstGeom prst="rect">
              <a:avLst/>
            </a:prstGeom>
            <a:noFill/>
          </p:spPr>
          <p:txBody>
            <a:bodyPr wrap="square" rtlCol="0">
              <a:spAutoFit/>
            </a:bodyPr>
            <a:lstStyle/>
            <a:p>
              <a:pPr algn="ctr"/>
              <a:r>
                <a:rPr lang="en-US" sz="2400" dirty="0"/>
                <a:t>Database</a:t>
              </a:r>
            </a:p>
          </p:txBody>
        </p:sp>
      </p:grpSp>
      <p:grpSp>
        <p:nvGrpSpPr>
          <p:cNvPr id="31" name="Group 30"/>
          <p:cNvGrpSpPr/>
          <p:nvPr/>
        </p:nvGrpSpPr>
        <p:grpSpPr>
          <a:xfrm>
            <a:off x="7075615" y="4815275"/>
            <a:ext cx="1911778" cy="1085895"/>
            <a:chOff x="975113" y="1853248"/>
            <a:chExt cx="1911778" cy="1339403"/>
          </a:xfrm>
        </p:grpSpPr>
        <p:grpSp>
          <p:nvGrpSpPr>
            <p:cNvPr id="32" name="Group 31"/>
            <p:cNvGrpSpPr/>
            <p:nvPr/>
          </p:nvGrpSpPr>
          <p:grpSpPr>
            <a:xfrm>
              <a:off x="975113" y="1853248"/>
              <a:ext cx="1911778" cy="1339403"/>
              <a:chOff x="3065171" y="2137893"/>
              <a:chExt cx="1911778" cy="1339403"/>
            </a:xfrm>
          </p:grpSpPr>
          <p:sp>
            <p:nvSpPr>
              <p:cNvPr id="34" name="Flowchart: Process 3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Flowchart: Process 3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3" name="TextBox 32"/>
            <p:cNvSpPr txBox="1"/>
            <p:nvPr/>
          </p:nvSpPr>
          <p:spPr>
            <a:xfrm>
              <a:off x="975113" y="2442756"/>
              <a:ext cx="1911778" cy="569443"/>
            </a:xfrm>
            <a:prstGeom prst="rect">
              <a:avLst/>
            </a:prstGeom>
            <a:noFill/>
          </p:spPr>
          <p:txBody>
            <a:bodyPr wrap="square" rtlCol="0">
              <a:spAutoFit/>
            </a:bodyPr>
            <a:lstStyle/>
            <a:p>
              <a:pPr algn="ctr"/>
              <a:r>
                <a:rPr lang="en-US" sz="2400" dirty="0" err="1"/>
                <a:t>MyDialogs</a:t>
              </a:r>
              <a:endParaRPr lang="en-US" sz="2400" dirty="0"/>
            </a:p>
          </p:txBody>
        </p:sp>
      </p:grpSp>
      <p:grpSp>
        <p:nvGrpSpPr>
          <p:cNvPr id="36" name="Group 35"/>
          <p:cNvGrpSpPr/>
          <p:nvPr/>
        </p:nvGrpSpPr>
        <p:grpSpPr>
          <a:xfrm>
            <a:off x="4328181" y="4815275"/>
            <a:ext cx="1911778" cy="1085895"/>
            <a:chOff x="975113" y="1853248"/>
            <a:chExt cx="1911778" cy="1339403"/>
          </a:xfrm>
        </p:grpSpPr>
        <p:grpSp>
          <p:nvGrpSpPr>
            <p:cNvPr id="37" name="Group 36"/>
            <p:cNvGrpSpPr/>
            <p:nvPr/>
          </p:nvGrpSpPr>
          <p:grpSpPr>
            <a:xfrm>
              <a:off x="975113" y="1853248"/>
              <a:ext cx="1911778" cy="1339403"/>
              <a:chOff x="3065171" y="2137893"/>
              <a:chExt cx="1911778" cy="1339403"/>
            </a:xfrm>
          </p:grpSpPr>
          <p:sp>
            <p:nvSpPr>
              <p:cNvPr id="39" name="Flowchart: Process 3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Flowchart: Process 3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8" name="TextBox 37"/>
            <p:cNvSpPr txBox="1"/>
            <p:nvPr/>
          </p:nvSpPr>
          <p:spPr>
            <a:xfrm>
              <a:off x="975113" y="2442756"/>
              <a:ext cx="1911778" cy="569443"/>
            </a:xfrm>
            <a:prstGeom prst="rect">
              <a:avLst/>
            </a:prstGeom>
            <a:noFill/>
          </p:spPr>
          <p:txBody>
            <a:bodyPr wrap="square" rtlCol="0">
              <a:spAutoFit/>
            </a:bodyPr>
            <a:lstStyle/>
            <a:p>
              <a:pPr algn="ctr"/>
              <a:r>
                <a:rPr lang="en-US" sz="2400" dirty="0"/>
                <a:t>Tasks</a:t>
              </a:r>
            </a:p>
          </p:txBody>
        </p:sp>
      </p:grpSp>
      <p:grpSp>
        <p:nvGrpSpPr>
          <p:cNvPr id="41" name="Group 40"/>
          <p:cNvGrpSpPr/>
          <p:nvPr/>
        </p:nvGrpSpPr>
        <p:grpSpPr>
          <a:xfrm>
            <a:off x="2103451" y="5446340"/>
            <a:ext cx="1911778" cy="1085895"/>
            <a:chOff x="975113" y="1853248"/>
            <a:chExt cx="1911778" cy="1339403"/>
          </a:xfrm>
        </p:grpSpPr>
        <p:grpSp>
          <p:nvGrpSpPr>
            <p:cNvPr id="42" name="Group 41"/>
            <p:cNvGrpSpPr/>
            <p:nvPr/>
          </p:nvGrpSpPr>
          <p:grpSpPr>
            <a:xfrm>
              <a:off x="975113" y="1853248"/>
              <a:ext cx="1911778" cy="1339403"/>
              <a:chOff x="3065171" y="2137893"/>
              <a:chExt cx="1911778" cy="1339403"/>
            </a:xfrm>
          </p:grpSpPr>
          <p:sp>
            <p:nvSpPr>
              <p:cNvPr id="44" name="Flowchart: Process 4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Flowchart: Process 4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3" name="TextBox 42"/>
            <p:cNvSpPr txBox="1"/>
            <p:nvPr/>
          </p:nvSpPr>
          <p:spPr>
            <a:xfrm>
              <a:off x="975113" y="2442756"/>
              <a:ext cx="1911778" cy="569443"/>
            </a:xfrm>
            <a:prstGeom prst="rect">
              <a:avLst/>
            </a:prstGeom>
            <a:noFill/>
          </p:spPr>
          <p:txBody>
            <a:bodyPr wrap="square" rtlCol="0">
              <a:spAutoFit/>
            </a:bodyPr>
            <a:lstStyle/>
            <a:p>
              <a:pPr algn="ctr"/>
              <a:r>
                <a:rPr lang="en-US" sz="2400" dirty="0"/>
                <a:t>Windows</a:t>
              </a:r>
            </a:p>
          </p:txBody>
        </p:sp>
      </p:grpSp>
      <p:cxnSp>
        <p:nvCxnSpPr>
          <p:cNvPr id="55" name="Straight Arrow Connector 54"/>
          <p:cNvCxnSpPr>
            <a:stCxn id="9" idx="3"/>
            <a:endCxn id="25" idx="0"/>
          </p:cNvCxnSpPr>
          <p:nvPr/>
        </p:nvCxnSpPr>
        <p:spPr>
          <a:xfrm>
            <a:off x="5338439" y="2062776"/>
            <a:ext cx="1526054"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1"/>
            <a:endCxn id="15" idx="0"/>
          </p:cNvCxnSpPr>
          <p:nvPr/>
        </p:nvCxnSpPr>
        <p:spPr>
          <a:xfrm rot="10800000" flipV="1">
            <a:off x="1874481" y="2062775"/>
            <a:ext cx="1552180"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 idx="2"/>
            <a:endCxn id="20" idx="0"/>
          </p:cNvCxnSpPr>
          <p:nvPr/>
        </p:nvCxnSpPr>
        <p:spPr>
          <a:xfrm>
            <a:off x="4382550" y="2483597"/>
            <a:ext cx="0" cy="801148"/>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3" idx="3"/>
            <a:endCxn id="30" idx="0"/>
          </p:cNvCxnSpPr>
          <p:nvPr/>
        </p:nvCxnSpPr>
        <p:spPr>
          <a:xfrm>
            <a:off x="7820382" y="3795125"/>
            <a:ext cx="2612109" cy="429217"/>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5" idx="2"/>
            <a:endCxn id="35" idx="0"/>
          </p:cNvCxnSpPr>
          <p:nvPr/>
        </p:nvCxnSpPr>
        <p:spPr>
          <a:xfrm rot="16200000" flipH="1">
            <a:off x="7027296" y="4009451"/>
            <a:ext cx="841405" cy="1167011"/>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5" idx="2"/>
            <a:endCxn id="40" idx="0"/>
          </p:cNvCxnSpPr>
          <p:nvPr/>
        </p:nvCxnSpPr>
        <p:spPr>
          <a:xfrm rot="5400000">
            <a:off x="5653580" y="3802746"/>
            <a:ext cx="841405" cy="1580423"/>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0" idx="2"/>
            <a:endCxn id="40" idx="0"/>
          </p:cNvCxnSpPr>
          <p:nvPr/>
        </p:nvCxnSpPr>
        <p:spPr>
          <a:xfrm rot="16200000" flipH="1">
            <a:off x="4412608" y="4142197"/>
            <a:ext cx="841405" cy="901520"/>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0" idx="2"/>
            <a:endCxn id="45" idx="0"/>
          </p:cNvCxnSpPr>
          <p:nvPr/>
        </p:nvCxnSpPr>
        <p:spPr>
          <a:xfrm rot="5400000">
            <a:off x="2984710" y="4246885"/>
            <a:ext cx="1472470" cy="1323210"/>
          </a:xfrm>
          <a:prstGeom prst="bentConnector3">
            <a:avLst>
              <a:gd name="adj1" fmla="val 29009"/>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2"/>
            <a:endCxn id="43" idx="1"/>
          </p:cNvCxnSpPr>
          <p:nvPr/>
        </p:nvCxnSpPr>
        <p:spPr>
          <a:xfrm rot="16200000" flipH="1">
            <a:off x="997541" y="5049195"/>
            <a:ext cx="1982850" cy="228970"/>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5" idx="2"/>
            <a:endCxn id="43" idx="3"/>
          </p:cNvCxnSpPr>
          <p:nvPr/>
        </p:nvCxnSpPr>
        <p:spPr>
          <a:xfrm rot="5400000">
            <a:off x="5896400" y="4020000"/>
            <a:ext cx="253935" cy="4016275"/>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049399" y="1598714"/>
            <a:ext cx="180304" cy="369332"/>
          </a:xfrm>
          <a:prstGeom prst="rect">
            <a:avLst/>
          </a:prstGeom>
          <a:noFill/>
        </p:spPr>
        <p:txBody>
          <a:bodyPr wrap="square" rtlCol="0">
            <a:spAutoFit/>
          </a:bodyPr>
          <a:lstStyle/>
          <a:p>
            <a:r>
              <a:rPr lang="en-US" dirty="0"/>
              <a:t>1</a:t>
            </a:r>
          </a:p>
        </p:txBody>
      </p:sp>
      <p:sp>
        <p:nvSpPr>
          <p:cNvPr id="77" name="TextBox 76"/>
          <p:cNvSpPr txBox="1"/>
          <p:nvPr/>
        </p:nvSpPr>
        <p:spPr>
          <a:xfrm>
            <a:off x="2534621" y="3311343"/>
            <a:ext cx="180304" cy="369332"/>
          </a:xfrm>
          <a:prstGeom prst="rect">
            <a:avLst/>
          </a:prstGeom>
          <a:noFill/>
        </p:spPr>
        <p:txBody>
          <a:bodyPr wrap="square" rtlCol="0">
            <a:spAutoFit/>
          </a:bodyPr>
          <a:lstStyle/>
          <a:p>
            <a:r>
              <a:rPr lang="en-US" dirty="0"/>
              <a:t>2</a:t>
            </a:r>
          </a:p>
        </p:txBody>
      </p:sp>
      <p:sp>
        <p:nvSpPr>
          <p:cNvPr id="78" name="TextBox 77"/>
          <p:cNvSpPr txBox="1"/>
          <p:nvPr/>
        </p:nvSpPr>
        <p:spPr>
          <a:xfrm>
            <a:off x="5049399" y="3299244"/>
            <a:ext cx="180304" cy="369332"/>
          </a:xfrm>
          <a:prstGeom prst="rect">
            <a:avLst/>
          </a:prstGeom>
          <a:noFill/>
        </p:spPr>
        <p:txBody>
          <a:bodyPr wrap="square" rtlCol="0">
            <a:spAutoFit/>
          </a:bodyPr>
          <a:lstStyle/>
          <a:p>
            <a:r>
              <a:rPr lang="en-US" dirty="0"/>
              <a:t>3</a:t>
            </a:r>
          </a:p>
        </p:txBody>
      </p:sp>
      <p:sp>
        <p:nvSpPr>
          <p:cNvPr id="79" name="TextBox 78"/>
          <p:cNvSpPr txBox="1"/>
          <p:nvPr/>
        </p:nvSpPr>
        <p:spPr>
          <a:xfrm>
            <a:off x="7540136" y="3299244"/>
            <a:ext cx="180304" cy="369332"/>
          </a:xfrm>
          <a:prstGeom prst="rect">
            <a:avLst/>
          </a:prstGeom>
          <a:noFill/>
        </p:spPr>
        <p:txBody>
          <a:bodyPr wrap="square" rtlCol="0">
            <a:spAutoFit/>
          </a:bodyPr>
          <a:lstStyle/>
          <a:p>
            <a:r>
              <a:rPr lang="en-US" dirty="0"/>
              <a:t>4</a:t>
            </a:r>
          </a:p>
        </p:txBody>
      </p:sp>
      <p:sp>
        <p:nvSpPr>
          <p:cNvPr id="80" name="TextBox 79"/>
          <p:cNvSpPr txBox="1"/>
          <p:nvPr/>
        </p:nvSpPr>
        <p:spPr>
          <a:xfrm>
            <a:off x="11098159" y="4225962"/>
            <a:ext cx="180304" cy="369332"/>
          </a:xfrm>
          <a:prstGeom prst="rect">
            <a:avLst/>
          </a:prstGeom>
          <a:noFill/>
        </p:spPr>
        <p:txBody>
          <a:bodyPr wrap="square" rtlCol="0">
            <a:spAutoFit/>
          </a:bodyPr>
          <a:lstStyle/>
          <a:p>
            <a:r>
              <a:rPr lang="en-US" dirty="0"/>
              <a:t>5</a:t>
            </a:r>
          </a:p>
        </p:txBody>
      </p:sp>
      <p:sp>
        <p:nvSpPr>
          <p:cNvPr id="81" name="TextBox 80"/>
          <p:cNvSpPr txBox="1"/>
          <p:nvPr/>
        </p:nvSpPr>
        <p:spPr>
          <a:xfrm>
            <a:off x="3748820" y="5640414"/>
            <a:ext cx="180304" cy="369332"/>
          </a:xfrm>
          <a:prstGeom prst="rect">
            <a:avLst/>
          </a:prstGeom>
          <a:noFill/>
        </p:spPr>
        <p:txBody>
          <a:bodyPr wrap="square" rtlCol="0">
            <a:spAutoFit/>
          </a:bodyPr>
          <a:lstStyle/>
          <a:p>
            <a:r>
              <a:rPr lang="en-US" dirty="0"/>
              <a:t>6</a:t>
            </a:r>
          </a:p>
        </p:txBody>
      </p:sp>
      <p:sp>
        <p:nvSpPr>
          <p:cNvPr id="82" name="TextBox 81"/>
          <p:cNvSpPr txBox="1"/>
          <p:nvPr/>
        </p:nvSpPr>
        <p:spPr>
          <a:xfrm>
            <a:off x="5990248" y="5001389"/>
            <a:ext cx="180304" cy="369332"/>
          </a:xfrm>
          <a:prstGeom prst="rect">
            <a:avLst/>
          </a:prstGeom>
          <a:noFill/>
        </p:spPr>
        <p:txBody>
          <a:bodyPr wrap="square" rtlCol="0">
            <a:spAutoFit/>
          </a:bodyPr>
          <a:lstStyle/>
          <a:p>
            <a:r>
              <a:rPr lang="en-US" dirty="0"/>
              <a:t>7</a:t>
            </a:r>
          </a:p>
        </p:txBody>
      </p:sp>
      <p:sp>
        <p:nvSpPr>
          <p:cNvPr id="83" name="TextBox 82"/>
          <p:cNvSpPr txBox="1"/>
          <p:nvPr/>
        </p:nvSpPr>
        <p:spPr>
          <a:xfrm>
            <a:off x="8732077" y="5013890"/>
            <a:ext cx="180304" cy="369332"/>
          </a:xfrm>
          <a:prstGeom prst="rect">
            <a:avLst/>
          </a:prstGeom>
          <a:noFill/>
        </p:spPr>
        <p:txBody>
          <a:bodyPr wrap="square" rtlCol="0">
            <a:spAutoFit/>
          </a:bodyPr>
          <a:lstStyle/>
          <a:p>
            <a:r>
              <a:rPr lang="en-US" dirty="0"/>
              <a:t>8</a:t>
            </a:r>
          </a:p>
        </p:txBody>
      </p:sp>
      <p:cxnSp>
        <p:nvCxnSpPr>
          <p:cNvPr id="84" name="Straight Arrow Connector 54"/>
          <p:cNvCxnSpPr/>
          <p:nvPr/>
        </p:nvCxnSpPr>
        <p:spPr>
          <a:xfrm flipH="1" flipV="1">
            <a:off x="4382550" y="1596087"/>
            <a:ext cx="4604843" cy="3927953"/>
          </a:xfrm>
          <a:prstGeom prst="bentConnector4">
            <a:avLst>
              <a:gd name="adj1" fmla="val -61180"/>
              <a:gd name="adj2" fmla="val 105820"/>
            </a:avLst>
          </a:prstGeom>
          <a:ln w="508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0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1987" y="2645886"/>
            <a:ext cx="6948027" cy="1566229"/>
          </a:xfrm>
        </p:spPr>
        <p:txBody>
          <a:bodyPr>
            <a:noAutofit/>
          </a:bodyPr>
          <a:lstStyle/>
          <a:p>
            <a:pPr marL="0" indent="0">
              <a:buNone/>
            </a:pPr>
            <a:r>
              <a:rPr lang="en-US" sz="3200" dirty="0"/>
              <a:t>As applications grow in size and complexity they require some kind of high-level organization</a:t>
            </a:r>
          </a:p>
        </p:txBody>
      </p:sp>
    </p:spTree>
    <p:extLst>
      <p:ext uri="{BB962C8B-B14F-4D97-AF65-F5344CB8AC3E}">
        <p14:creationId xmlns:p14="http://schemas.microsoft.com/office/powerpoint/2010/main" val="256219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06262208"/>
              </p:ext>
            </p:extLst>
          </p:nvPr>
        </p:nvGraphicFramePr>
        <p:xfrm>
          <a:off x="2109273" y="2329525"/>
          <a:ext cx="8127999" cy="3337560"/>
        </p:xfrm>
        <a:graphic>
          <a:graphicData uri="http://schemas.openxmlformats.org/drawingml/2006/table">
            <a:tbl>
              <a:tblPr firstRow="1" firstCol="1" bandRow="1">
                <a:tableStyleId>{93296810-A885-4BE3-A3E7-6D5BEEA58F35}</a:tableStyleId>
              </a:tblPr>
              <a:tblGrid>
                <a:gridCol w="903111">
                  <a:extLst>
                    <a:ext uri="{9D8B030D-6E8A-4147-A177-3AD203B41FA5}">
                      <a16:colId xmlns:a16="http://schemas.microsoft.com/office/drawing/2014/main" val="334328359"/>
                    </a:ext>
                  </a:extLst>
                </a:gridCol>
                <a:gridCol w="903111">
                  <a:extLst>
                    <a:ext uri="{9D8B030D-6E8A-4147-A177-3AD203B41FA5}">
                      <a16:colId xmlns:a16="http://schemas.microsoft.com/office/drawing/2014/main" val="725072251"/>
                    </a:ext>
                  </a:extLst>
                </a:gridCol>
                <a:gridCol w="903111">
                  <a:extLst>
                    <a:ext uri="{9D8B030D-6E8A-4147-A177-3AD203B41FA5}">
                      <a16:colId xmlns:a16="http://schemas.microsoft.com/office/drawing/2014/main" val="918865155"/>
                    </a:ext>
                  </a:extLst>
                </a:gridCol>
                <a:gridCol w="903111">
                  <a:extLst>
                    <a:ext uri="{9D8B030D-6E8A-4147-A177-3AD203B41FA5}">
                      <a16:colId xmlns:a16="http://schemas.microsoft.com/office/drawing/2014/main" val="2118300217"/>
                    </a:ext>
                  </a:extLst>
                </a:gridCol>
                <a:gridCol w="903111">
                  <a:extLst>
                    <a:ext uri="{9D8B030D-6E8A-4147-A177-3AD203B41FA5}">
                      <a16:colId xmlns:a16="http://schemas.microsoft.com/office/drawing/2014/main" val="4156138070"/>
                    </a:ext>
                  </a:extLst>
                </a:gridCol>
                <a:gridCol w="903111">
                  <a:extLst>
                    <a:ext uri="{9D8B030D-6E8A-4147-A177-3AD203B41FA5}">
                      <a16:colId xmlns:a16="http://schemas.microsoft.com/office/drawing/2014/main" val="2427879255"/>
                    </a:ext>
                  </a:extLst>
                </a:gridCol>
                <a:gridCol w="903111">
                  <a:extLst>
                    <a:ext uri="{9D8B030D-6E8A-4147-A177-3AD203B41FA5}">
                      <a16:colId xmlns:a16="http://schemas.microsoft.com/office/drawing/2014/main" val="4011909647"/>
                    </a:ext>
                  </a:extLst>
                </a:gridCol>
                <a:gridCol w="903111">
                  <a:extLst>
                    <a:ext uri="{9D8B030D-6E8A-4147-A177-3AD203B41FA5}">
                      <a16:colId xmlns:a16="http://schemas.microsoft.com/office/drawing/2014/main" val="1004434156"/>
                    </a:ext>
                  </a:extLst>
                </a:gridCol>
                <a:gridCol w="903111">
                  <a:extLst>
                    <a:ext uri="{9D8B030D-6E8A-4147-A177-3AD203B41FA5}">
                      <a16:colId xmlns:a16="http://schemas.microsoft.com/office/drawing/2014/main" val="1627100954"/>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8</a:t>
                      </a:r>
                    </a:p>
                  </a:txBody>
                  <a:tcPr/>
                </a:tc>
                <a:extLst>
                  <a:ext uri="{0D108BD9-81ED-4DB2-BD59-A6C34878D82A}">
                    <a16:rowId xmlns:a16="http://schemas.microsoft.com/office/drawing/2014/main" val="2658316462"/>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009598410"/>
                  </a:ext>
                </a:extLst>
              </a:tr>
              <a:tr h="370840">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16519720"/>
                  </a:ext>
                </a:extLst>
              </a:tr>
              <a:tr h="370840">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537746410"/>
                  </a:ext>
                </a:extLst>
              </a:tr>
              <a:tr h="370840">
                <a:tc>
                  <a:txBody>
                    <a:bodyPr/>
                    <a:lstStyle/>
                    <a:p>
                      <a:pPr algn="ctr"/>
                      <a:r>
                        <a:rPr lang="en-US" dirty="0"/>
                        <a:t>4</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470364470"/>
                  </a:ext>
                </a:extLst>
              </a:tr>
              <a:tr h="370840">
                <a:tc>
                  <a:txBody>
                    <a:bodyPr/>
                    <a:lstStyle/>
                    <a:p>
                      <a:pPr algn="ctr"/>
                      <a:r>
                        <a:rPr lang="en-US" dirty="0"/>
                        <a:t>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94890727"/>
                  </a:ext>
                </a:extLst>
              </a:tr>
              <a:tr h="370840">
                <a:tc>
                  <a:txBody>
                    <a:bodyPr/>
                    <a:lstStyle/>
                    <a:p>
                      <a:pPr algn="ctr"/>
                      <a:r>
                        <a:rPr lang="en-US" dirty="0"/>
                        <a:t>6</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55339281"/>
                  </a:ext>
                </a:extLst>
              </a:tr>
              <a:tr h="370840">
                <a:tc>
                  <a:txBody>
                    <a:bodyPr/>
                    <a:lstStyle/>
                    <a:p>
                      <a:pPr algn="ctr"/>
                      <a:r>
                        <a:rPr lang="en-US" dirty="0"/>
                        <a:t>7</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108654415"/>
                  </a:ext>
                </a:extLst>
              </a:tr>
              <a:tr h="370840">
                <a:tc>
                  <a:txBody>
                    <a:bodyPr/>
                    <a:lstStyle/>
                    <a:p>
                      <a:pPr algn="ctr"/>
                      <a:r>
                        <a:rPr lang="en-US" dirty="0"/>
                        <a:t>8</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442418982"/>
                  </a:ext>
                </a:extLst>
              </a:tr>
            </a:tbl>
          </a:graphicData>
        </a:graphic>
      </p:graphicFrame>
    </p:spTree>
    <p:extLst>
      <p:ext uri="{BB962C8B-B14F-4D97-AF65-F5344CB8AC3E}">
        <p14:creationId xmlns:p14="http://schemas.microsoft.com/office/powerpoint/2010/main" val="7025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sp>
        <p:nvSpPr>
          <p:cNvPr id="3" name="TextBox 2"/>
          <p:cNvSpPr txBox="1"/>
          <p:nvPr/>
        </p:nvSpPr>
        <p:spPr>
          <a:xfrm>
            <a:off x="3195768" y="3302188"/>
            <a:ext cx="5534526" cy="1938992"/>
          </a:xfrm>
          <a:prstGeom prst="rect">
            <a:avLst/>
          </a:prstGeom>
          <a:noFill/>
        </p:spPr>
        <p:txBody>
          <a:bodyPr wrap="square" rtlCol="0">
            <a:spAutoFit/>
          </a:bodyPr>
          <a:lstStyle/>
          <a:p>
            <a:r>
              <a:rPr lang="en-US" sz="2400" dirty="0"/>
              <a:t>How do we break the cycle?</a:t>
            </a:r>
          </a:p>
          <a:p>
            <a:pPr marL="342900" indent="-342900">
              <a:buFont typeface="Arial" panose="020B0604020202020204" pitchFamily="34" charset="0"/>
              <a:buChar char="•"/>
            </a:pPr>
            <a:r>
              <a:rPr lang="en-US" sz="2400" dirty="0"/>
              <a:t>Dependency Inversion Principle</a:t>
            </a:r>
          </a:p>
          <a:p>
            <a:pPr marL="342900" indent="-342900">
              <a:buFont typeface="Arial" panose="020B0604020202020204" pitchFamily="34" charset="0"/>
              <a:buChar char="•"/>
            </a:pPr>
            <a:r>
              <a:rPr lang="en-US" sz="2400" dirty="0"/>
              <a:t>Create a new package and move dependent classes into the new package</a:t>
            </a:r>
          </a:p>
        </p:txBody>
      </p:sp>
    </p:spTree>
    <p:extLst>
      <p:ext uri="{BB962C8B-B14F-4D97-AF65-F5344CB8AC3E}">
        <p14:creationId xmlns:p14="http://schemas.microsoft.com/office/powerpoint/2010/main" val="48681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pSp>
        <p:nvGrpSpPr>
          <p:cNvPr id="4" name="Group 3"/>
          <p:cNvGrpSpPr/>
          <p:nvPr/>
        </p:nvGrpSpPr>
        <p:grpSpPr>
          <a:xfrm>
            <a:off x="1086017" y="1814059"/>
            <a:ext cx="3427047" cy="1946572"/>
            <a:chOff x="975113" y="1853248"/>
            <a:chExt cx="1911778" cy="1339403"/>
          </a:xfrm>
        </p:grpSpPr>
        <p:grpSp>
          <p:nvGrpSpPr>
            <p:cNvPr id="5" name="Group 4"/>
            <p:cNvGrpSpPr/>
            <p:nvPr/>
          </p:nvGrpSpPr>
          <p:grpSpPr>
            <a:xfrm>
              <a:off x="975113" y="1853248"/>
              <a:ext cx="1911778" cy="1339403"/>
              <a:chOff x="3065171" y="2137893"/>
              <a:chExt cx="1911778" cy="1339403"/>
            </a:xfrm>
          </p:grpSpPr>
          <p:sp>
            <p:nvSpPr>
              <p:cNvPr id="7" name="Flowchart: Process 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Flowchart: Process 7"/>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6" name="TextBox 5"/>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9" name="Group 8"/>
          <p:cNvGrpSpPr/>
          <p:nvPr/>
        </p:nvGrpSpPr>
        <p:grpSpPr>
          <a:xfrm>
            <a:off x="7332271" y="1814059"/>
            <a:ext cx="3427047" cy="1946572"/>
            <a:chOff x="975113" y="1853248"/>
            <a:chExt cx="1911778" cy="1339403"/>
          </a:xfrm>
        </p:grpSpPr>
        <p:grpSp>
          <p:nvGrpSpPr>
            <p:cNvPr id="10" name="Group 9"/>
            <p:cNvGrpSpPr/>
            <p:nvPr/>
          </p:nvGrpSpPr>
          <p:grpSpPr>
            <a:xfrm>
              <a:off x="975113" y="1853248"/>
              <a:ext cx="1911778" cy="1339403"/>
              <a:chOff x="3065171" y="2137893"/>
              <a:chExt cx="1911778" cy="1339403"/>
            </a:xfrm>
          </p:grpSpPr>
          <p:sp>
            <p:nvSpPr>
              <p:cNvPr id="12" name="Flowchart: Process 11"/>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Flowchart: Process 12"/>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TextBox 10"/>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sp>
        <p:nvSpPr>
          <p:cNvPr id="14" name="Rectangle 13"/>
          <p:cNvSpPr/>
          <p:nvPr/>
        </p:nvSpPr>
        <p:spPr>
          <a:xfrm>
            <a:off x="1584101" y="2498501"/>
            <a:ext cx="2421229" cy="9998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Class X</a:t>
            </a:r>
          </a:p>
        </p:txBody>
      </p:sp>
      <p:sp>
        <p:nvSpPr>
          <p:cNvPr id="15" name="TextBox 14"/>
          <p:cNvSpPr txBox="1"/>
          <p:nvPr/>
        </p:nvSpPr>
        <p:spPr>
          <a:xfrm>
            <a:off x="1720900" y="3973538"/>
            <a:ext cx="1979155" cy="523220"/>
          </a:xfrm>
          <a:prstGeom prst="rect">
            <a:avLst/>
          </a:prstGeom>
          <a:noFill/>
        </p:spPr>
        <p:txBody>
          <a:bodyPr wrap="square" rtlCol="0">
            <a:spAutoFit/>
          </a:bodyPr>
          <a:lstStyle/>
          <a:p>
            <a:r>
              <a:rPr lang="en-US" sz="2800" dirty="0" err="1"/>
              <a:t>MyDialogs</a:t>
            </a:r>
            <a:endParaRPr lang="en-US" sz="2800" dirty="0"/>
          </a:p>
        </p:txBody>
      </p:sp>
      <p:sp>
        <p:nvSpPr>
          <p:cNvPr id="16" name="TextBox 15"/>
          <p:cNvSpPr txBox="1"/>
          <p:nvPr/>
        </p:nvSpPr>
        <p:spPr>
          <a:xfrm>
            <a:off x="8302279" y="3962692"/>
            <a:ext cx="1487029" cy="523220"/>
          </a:xfrm>
          <a:prstGeom prst="rect">
            <a:avLst/>
          </a:prstGeom>
          <a:noFill/>
        </p:spPr>
        <p:txBody>
          <a:bodyPr wrap="square" rtlCol="0">
            <a:spAutoFit/>
          </a:bodyPr>
          <a:lstStyle/>
          <a:p>
            <a:r>
              <a:rPr lang="en-US" sz="2800" dirty="0" err="1"/>
              <a:t>MyApp</a:t>
            </a:r>
            <a:endParaRPr lang="en-US" sz="2800" dirty="0"/>
          </a:p>
        </p:txBody>
      </p:sp>
      <p:sp>
        <p:nvSpPr>
          <p:cNvPr id="17" name="Rectangle 16"/>
          <p:cNvSpPr/>
          <p:nvPr/>
        </p:nvSpPr>
        <p:spPr>
          <a:xfrm>
            <a:off x="7835178" y="2498501"/>
            <a:ext cx="2421229" cy="9998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Class Y</a:t>
            </a:r>
          </a:p>
        </p:txBody>
      </p:sp>
      <p:cxnSp>
        <p:nvCxnSpPr>
          <p:cNvPr id="19" name="Straight Arrow Connector 18"/>
          <p:cNvCxnSpPr>
            <a:stCxn id="14" idx="3"/>
            <a:endCxn id="17" idx="1"/>
          </p:cNvCxnSpPr>
          <p:nvPr/>
        </p:nvCxnSpPr>
        <p:spPr>
          <a:xfrm>
            <a:off x="4005330" y="2998440"/>
            <a:ext cx="3829848" cy="0"/>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13064" y="2670799"/>
            <a:ext cx="2819207" cy="0"/>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86017" y="4682759"/>
            <a:ext cx="3427047" cy="1946572"/>
            <a:chOff x="975113" y="1853248"/>
            <a:chExt cx="1911778" cy="1339403"/>
          </a:xfrm>
        </p:grpSpPr>
        <p:grpSp>
          <p:nvGrpSpPr>
            <p:cNvPr id="24" name="Group 23"/>
            <p:cNvGrpSpPr/>
            <p:nvPr/>
          </p:nvGrpSpPr>
          <p:grpSpPr>
            <a:xfrm>
              <a:off x="975113" y="1853248"/>
              <a:ext cx="1911778" cy="1339403"/>
              <a:chOff x="3065171" y="2137893"/>
              <a:chExt cx="1911778" cy="1339403"/>
            </a:xfrm>
          </p:grpSpPr>
          <p:sp>
            <p:nvSpPr>
              <p:cNvPr id="26" name="Flowchart: Process 25"/>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Flowchart: Process 26"/>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5" name="TextBox 24"/>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28" name="Group 27"/>
          <p:cNvGrpSpPr/>
          <p:nvPr/>
        </p:nvGrpSpPr>
        <p:grpSpPr>
          <a:xfrm>
            <a:off x="7332271" y="4682759"/>
            <a:ext cx="3427047" cy="1946572"/>
            <a:chOff x="975113" y="1853248"/>
            <a:chExt cx="1911778" cy="1339403"/>
          </a:xfrm>
        </p:grpSpPr>
        <p:grpSp>
          <p:nvGrpSpPr>
            <p:cNvPr id="29" name="Group 28"/>
            <p:cNvGrpSpPr/>
            <p:nvPr/>
          </p:nvGrpSpPr>
          <p:grpSpPr>
            <a:xfrm>
              <a:off x="975113" y="1853248"/>
              <a:ext cx="1911778" cy="1339403"/>
              <a:chOff x="3065171" y="2137893"/>
              <a:chExt cx="1911778" cy="1339403"/>
            </a:xfrm>
          </p:grpSpPr>
          <p:sp>
            <p:nvSpPr>
              <p:cNvPr id="31" name="Flowchart: Process 30"/>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Flowchart: Process 31"/>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 name="TextBox 29"/>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sp>
        <p:nvSpPr>
          <p:cNvPr id="33" name="Rectangle 32"/>
          <p:cNvSpPr/>
          <p:nvPr/>
        </p:nvSpPr>
        <p:spPr>
          <a:xfrm>
            <a:off x="1584102" y="5367201"/>
            <a:ext cx="1056068" cy="9998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Class X</a:t>
            </a:r>
          </a:p>
        </p:txBody>
      </p:sp>
      <p:sp>
        <p:nvSpPr>
          <p:cNvPr id="34" name="Rectangle 33"/>
          <p:cNvSpPr/>
          <p:nvPr/>
        </p:nvSpPr>
        <p:spPr>
          <a:xfrm>
            <a:off x="7835178" y="5367201"/>
            <a:ext cx="2421229" cy="9998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Class Y</a:t>
            </a:r>
          </a:p>
        </p:txBody>
      </p:sp>
      <p:sp>
        <p:nvSpPr>
          <p:cNvPr id="37" name="Rectangle 36"/>
          <p:cNvSpPr/>
          <p:nvPr/>
        </p:nvSpPr>
        <p:spPr>
          <a:xfrm>
            <a:off x="2949262" y="5367201"/>
            <a:ext cx="1056068" cy="9998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Class </a:t>
            </a:r>
            <a:r>
              <a:rPr lang="en-US" dirty="0" err="1"/>
              <a:t>iY</a:t>
            </a:r>
            <a:endParaRPr lang="en-US" dirty="0"/>
          </a:p>
        </p:txBody>
      </p:sp>
      <p:cxnSp>
        <p:nvCxnSpPr>
          <p:cNvPr id="38" name="Straight Arrow Connector 37"/>
          <p:cNvCxnSpPr>
            <a:stCxn id="33" idx="3"/>
            <a:endCxn id="37" idx="1"/>
          </p:cNvCxnSpPr>
          <p:nvPr/>
        </p:nvCxnSpPr>
        <p:spPr>
          <a:xfrm>
            <a:off x="2640170" y="5867140"/>
            <a:ext cx="309092" cy="0"/>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89636" y="5539499"/>
            <a:ext cx="2842636" cy="0"/>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1"/>
            <a:endCxn id="37" idx="3"/>
          </p:cNvCxnSpPr>
          <p:nvPr/>
        </p:nvCxnSpPr>
        <p:spPr>
          <a:xfrm flipH="1">
            <a:off x="4005330" y="5867140"/>
            <a:ext cx="3829848" cy="0"/>
          </a:xfrm>
          <a:prstGeom prst="straightConnector1">
            <a:avLst/>
          </a:prstGeom>
          <a:ln w="25400">
            <a:solidFill>
              <a:schemeClr val="tx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9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3529"/>
            <a:ext cx="9404723" cy="1400530"/>
          </a:xfrm>
        </p:spPr>
        <p:txBody>
          <a:bodyPr/>
          <a:lstStyle/>
          <a:p>
            <a:r>
              <a:rPr lang="en-US" sz="4400" dirty="0"/>
              <a:t>Acyclic-Dependencies Principle</a:t>
            </a:r>
            <a:endParaRPr lang="en-US" dirty="0"/>
          </a:p>
        </p:txBody>
      </p:sp>
      <p:grpSp>
        <p:nvGrpSpPr>
          <p:cNvPr id="10" name="Group 9"/>
          <p:cNvGrpSpPr/>
          <p:nvPr/>
        </p:nvGrpSpPr>
        <p:grpSpPr>
          <a:xfrm>
            <a:off x="3426661" y="1397702"/>
            <a:ext cx="1911778" cy="1085895"/>
            <a:chOff x="975113" y="1853248"/>
            <a:chExt cx="1911778" cy="1339403"/>
          </a:xfrm>
        </p:grpSpPr>
        <p:grpSp>
          <p:nvGrpSpPr>
            <p:cNvPr id="8" name="Group 7"/>
            <p:cNvGrpSpPr/>
            <p:nvPr/>
          </p:nvGrpSpPr>
          <p:grpSpPr>
            <a:xfrm>
              <a:off x="975113" y="1853248"/>
              <a:ext cx="1911778" cy="1339403"/>
              <a:chOff x="3065171" y="2137893"/>
              <a:chExt cx="1911778" cy="1339403"/>
            </a:xfrm>
          </p:grpSpPr>
          <p:sp>
            <p:nvSpPr>
              <p:cNvPr id="7" name="Flowchart: Process 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Flowchart: Process 5"/>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TextBox 8"/>
            <p:cNvSpPr txBox="1"/>
            <p:nvPr/>
          </p:nvSpPr>
          <p:spPr>
            <a:xfrm>
              <a:off x="975113" y="2442754"/>
              <a:ext cx="1911778" cy="461665"/>
            </a:xfrm>
            <a:prstGeom prst="rect">
              <a:avLst/>
            </a:prstGeom>
            <a:noFill/>
          </p:spPr>
          <p:txBody>
            <a:bodyPr wrap="square" rtlCol="0">
              <a:spAutoFit/>
            </a:bodyPr>
            <a:lstStyle/>
            <a:p>
              <a:pPr algn="ctr"/>
              <a:r>
                <a:rPr lang="en-US" sz="2400" dirty="0" err="1"/>
                <a:t>MyApp</a:t>
              </a:r>
              <a:endParaRPr lang="en-US" sz="2400" dirty="0"/>
            </a:p>
          </p:txBody>
        </p:sp>
      </p:grpSp>
      <p:grpSp>
        <p:nvGrpSpPr>
          <p:cNvPr id="11" name="Group 10"/>
          <p:cNvGrpSpPr/>
          <p:nvPr/>
        </p:nvGrpSpPr>
        <p:grpSpPr>
          <a:xfrm>
            <a:off x="918592" y="3086360"/>
            <a:ext cx="1911778" cy="1085895"/>
            <a:chOff x="975113" y="1853248"/>
            <a:chExt cx="1911778" cy="1339403"/>
          </a:xfrm>
        </p:grpSpPr>
        <p:grpSp>
          <p:nvGrpSpPr>
            <p:cNvPr id="12" name="Group 11"/>
            <p:cNvGrpSpPr/>
            <p:nvPr/>
          </p:nvGrpSpPr>
          <p:grpSpPr>
            <a:xfrm>
              <a:off x="975113" y="1853248"/>
              <a:ext cx="1911778" cy="1339403"/>
              <a:chOff x="3065171" y="2137893"/>
              <a:chExt cx="1911778" cy="1339403"/>
            </a:xfrm>
          </p:grpSpPr>
          <p:sp>
            <p:nvSpPr>
              <p:cNvPr id="14" name="Flowchart: Process 1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Flowchart: Process 1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3" name="TextBox 12"/>
            <p:cNvSpPr txBox="1"/>
            <p:nvPr/>
          </p:nvSpPr>
          <p:spPr>
            <a:xfrm>
              <a:off x="975113" y="2442756"/>
              <a:ext cx="1911778" cy="569443"/>
            </a:xfrm>
            <a:prstGeom prst="rect">
              <a:avLst/>
            </a:prstGeom>
            <a:noFill/>
          </p:spPr>
          <p:txBody>
            <a:bodyPr wrap="square" rtlCol="0">
              <a:spAutoFit/>
            </a:bodyPr>
            <a:lstStyle/>
            <a:p>
              <a:pPr algn="ctr"/>
              <a:r>
                <a:rPr lang="en-US" sz="2400" dirty="0" err="1"/>
                <a:t>MsgWindw</a:t>
              </a:r>
              <a:endParaRPr lang="en-US" sz="2400" dirty="0"/>
            </a:p>
          </p:txBody>
        </p:sp>
      </p:grpSp>
      <p:grpSp>
        <p:nvGrpSpPr>
          <p:cNvPr id="16" name="Group 15"/>
          <p:cNvGrpSpPr/>
          <p:nvPr/>
        </p:nvGrpSpPr>
        <p:grpSpPr>
          <a:xfrm>
            <a:off x="3426661" y="3086360"/>
            <a:ext cx="1911778" cy="1085895"/>
            <a:chOff x="975113" y="1853248"/>
            <a:chExt cx="1911778" cy="1339403"/>
          </a:xfrm>
        </p:grpSpPr>
        <p:grpSp>
          <p:nvGrpSpPr>
            <p:cNvPr id="17" name="Group 16"/>
            <p:cNvGrpSpPr/>
            <p:nvPr/>
          </p:nvGrpSpPr>
          <p:grpSpPr>
            <a:xfrm>
              <a:off x="975113" y="1853248"/>
              <a:ext cx="1911778" cy="1339403"/>
              <a:chOff x="3065171" y="2137893"/>
              <a:chExt cx="1911778" cy="1339403"/>
            </a:xfrm>
          </p:grpSpPr>
          <p:sp>
            <p:nvSpPr>
              <p:cNvPr id="19" name="Flowchart: Process 1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owchart: Process 1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 name="TextBox 17"/>
            <p:cNvSpPr txBox="1"/>
            <p:nvPr/>
          </p:nvSpPr>
          <p:spPr>
            <a:xfrm>
              <a:off x="975113" y="2442756"/>
              <a:ext cx="1911778" cy="569443"/>
            </a:xfrm>
            <a:prstGeom prst="rect">
              <a:avLst/>
            </a:prstGeom>
            <a:noFill/>
          </p:spPr>
          <p:txBody>
            <a:bodyPr wrap="square" rtlCol="0">
              <a:spAutoFit/>
            </a:bodyPr>
            <a:lstStyle/>
            <a:p>
              <a:pPr algn="ctr"/>
              <a:r>
                <a:rPr lang="en-US" sz="2400" dirty="0" err="1"/>
                <a:t>TaskWindw</a:t>
              </a:r>
              <a:endParaRPr lang="en-US" sz="2400" dirty="0"/>
            </a:p>
          </p:txBody>
        </p:sp>
      </p:grpSp>
      <p:grpSp>
        <p:nvGrpSpPr>
          <p:cNvPr id="21" name="Group 20"/>
          <p:cNvGrpSpPr/>
          <p:nvPr/>
        </p:nvGrpSpPr>
        <p:grpSpPr>
          <a:xfrm>
            <a:off x="5908604" y="3086360"/>
            <a:ext cx="1911778" cy="1085895"/>
            <a:chOff x="975113" y="1853248"/>
            <a:chExt cx="1911778" cy="1339403"/>
          </a:xfrm>
        </p:grpSpPr>
        <p:grpSp>
          <p:nvGrpSpPr>
            <p:cNvPr id="22" name="Group 21"/>
            <p:cNvGrpSpPr/>
            <p:nvPr/>
          </p:nvGrpSpPr>
          <p:grpSpPr>
            <a:xfrm>
              <a:off x="975113" y="1853248"/>
              <a:ext cx="1911778" cy="1339403"/>
              <a:chOff x="3065171" y="2137893"/>
              <a:chExt cx="1911778" cy="1339403"/>
            </a:xfrm>
          </p:grpSpPr>
          <p:sp>
            <p:nvSpPr>
              <p:cNvPr id="24" name="Flowchart: Process 2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Flowchart: Process 2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3" name="TextBox 22"/>
            <p:cNvSpPr txBox="1"/>
            <p:nvPr/>
          </p:nvSpPr>
          <p:spPr>
            <a:xfrm>
              <a:off x="975113" y="2442756"/>
              <a:ext cx="1911778" cy="569443"/>
            </a:xfrm>
            <a:prstGeom prst="rect">
              <a:avLst/>
            </a:prstGeom>
            <a:noFill/>
          </p:spPr>
          <p:txBody>
            <a:bodyPr wrap="square" rtlCol="0">
              <a:spAutoFit/>
            </a:bodyPr>
            <a:lstStyle/>
            <a:p>
              <a:pPr algn="ctr"/>
              <a:r>
                <a:rPr lang="en-US" sz="2400" dirty="0" err="1"/>
                <a:t>MyTasks</a:t>
              </a:r>
              <a:endParaRPr lang="en-US" sz="2400" dirty="0"/>
            </a:p>
          </p:txBody>
        </p:sp>
      </p:grpSp>
      <p:grpSp>
        <p:nvGrpSpPr>
          <p:cNvPr id="26" name="Group 25"/>
          <p:cNvGrpSpPr/>
          <p:nvPr/>
        </p:nvGrpSpPr>
        <p:grpSpPr>
          <a:xfrm>
            <a:off x="9476602" y="4025957"/>
            <a:ext cx="1911778" cy="1085895"/>
            <a:chOff x="975113" y="1853248"/>
            <a:chExt cx="1911778" cy="1339403"/>
          </a:xfrm>
        </p:grpSpPr>
        <p:grpSp>
          <p:nvGrpSpPr>
            <p:cNvPr id="27" name="Group 26"/>
            <p:cNvGrpSpPr/>
            <p:nvPr/>
          </p:nvGrpSpPr>
          <p:grpSpPr>
            <a:xfrm>
              <a:off x="975113" y="1853248"/>
              <a:ext cx="1911778" cy="1339403"/>
              <a:chOff x="3065171" y="2137893"/>
              <a:chExt cx="1911778" cy="1339403"/>
            </a:xfrm>
          </p:grpSpPr>
          <p:sp>
            <p:nvSpPr>
              <p:cNvPr id="29" name="Flowchart: Process 2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Flowchart: Process 2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 name="TextBox 27"/>
            <p:cNvSpPr txBox="1"/>
            <p:nvPr/>
          </p:nvSpPr>
          <p:spPr>
            <a:xfrm>
              <a:off x="975113" y="2442756"/>
              <a:ext cx="1911778" cy="569443"/>
            </a:xfrm>
            <a:prstGeom prst="rect">
              <a:avLst/>
            </a:prstGeom>
            <a:noFill/>
          </p:spPr>
          <p:txBody>
            <a:bodyPr wrap="square" rtlCol="0">
              <a:spAutoFit/>
            </a:bodyPr>
            <a:lstStyle/>
            <a:p>
              <a:pPr algn="ctr"/>
              <a:r>
                <a:rPr lang="en-US" sz="2400" dirty="0"/>
                <a:t>Database</a:t>
              </a:r>
            </a:p>
          </p:txBody>
        </p:sp>
      </p:grpSp>
      <p:grpSp>
        <p:nvGrpSpPr>
          <p:cNvPr id="31" name="Group 30"/>
          <p:cNvGrpSpPr/>
          <p:nvPr/>
        </p:nvGrpSpPr>
        <p:grpSpPr>
          <a:xfrm>
            <a:off x="7075615" y="4815275"/>
            <a:ext cx="1911778" cy="1085895"/>
            <a:chOff x="975113" y="1853248"/>
            <a:chExt cx="1911778" cy="1339403"/>
          </a:xfrm>
        </p:grpSpPr>
        <p:grpSp>
          <p:nvGrpSpPr>
            <p:cNvPr id="32" name="Group 31"/>
            <p:cNvGrpSpPr/>
            <p:nvPr/>
          </p:nvGrpSpPr>
          <p:grpSpPr>
            <a:xfrm>
              <a:off x="975113" y="1853248"/>
              <a:ext cx="1911778" cy="1339403"/>
              <a:chOff x="3065171" y="2137893"/>
              <a:chExt cx="1911778" cy="1339403"/>
            </a:xfrm>
          </p:grpSpPr>
          <p:sp>
            <p:nvSpPr>
              <p:cNvPr id="34" name="Flowchart: Process 3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Flowchart: Process 3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3" name="TextBox 32"/>
            <p:cNvSpPr txBox="1"/>
            <p:nvPr/>
          </p:nvSpPr>
          <p:spPr>
            <a:xfrm>
              <a:off x="975113" y="2442756"/>
              <a:ext cx="1911778" cy="569443"/>
            </a:xfrm>
            <a:prstGeom prst="rect">
              <a:avLst/>
            </a:prstGeom>
            <a:noFill/>
          </p:spPr>
          <p:txBody>
            <a:bodyPr wrap="square" rtlCol="0">
              <a:spAutoFit/>
            </a:bodyPr>
            <a:lstStyle/>
            <a:p>
              <a:pPr algn="ctr"/>
              <a:r>
                <a:rPr lang="en-US" sz="2400" dirty="0" err="1"/>
                <a:t>MyDialogs</a:t>
              </a:r>
              <a:endParaRPr lang="en-US" sz="2400" dirty="0"/>
            </a:p>
          </p:txBody>
        </p:sp>
      </p:grpSp>
      <p:grpSp>
        <p:nvGrpSpPr>
          <p:cNvPr id="36" name="Group 35"/>
          <p:cNvGrpSpPr/>
          <p:nvPr/>
        </p:nvGrpSpPr>
        <p:grpSpPr>
          <a:xfrm>
            <a:off x="4328181" y="4815275"/>
            <a:ext cx="1911778" cy="1085895"/>
            <a:chOff x="975113" y="1853248"/>
            <a:chExt cx="1911778" cy="1339403"/>
          </a:xfrm>
        </p:grpSpPr>
        <p:grpSp>
          <p:nvGrpSpPr>
            <p:cNvPr id="37" name="Group 36"/>
            <p:cNvGrpSpPr/>
            <p:nvPr/>
          </p:nvGrpSpPr>
          <p:grpSpPr>
            <a:xfrm>
              <a:off x="975113" y="1853248"/>
              <a:ext cx="1911778" cy="1339403"/>
              <a:chOff x="3065171" y="2137893"/>
              <a:chExt cx="1911778" cy="1339403"/>
            </a:xfrm>
          </p:grpSpPr>
          <p:sp>
            <p:nvSpPr>
              <p:cNvPr id="39" name="Flowchart: Process 38"/>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Flowchart: Process 3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8" name="TextBox 37"/>
            <p:cNvSpPr txBox="1"/>
            <p:nvPr/>
          </p:nvSpPr>
          <p:spPr>
            <a:xfrm>
              <a:off x="975113" y="2442756"/>
              <a:ext cx="1911778" cy="569443"/>
            </a:xfrm>
            <a:prstGeom prst="rect">
              <a:avLst/>
            </a:prstGeom>
            <a:noFill/>
          </p:spPr>
          <p:txBody>
            <a:bodyPr wrap="square" rtlCol="0">
              <a:spAutoFit/>
            </a:bodyPr>
            <a:lstStyle/>
            <a:p>
              <a:pPr algn="ctr"/>
              <a:r>
                <a:rPr lang="en-US" sz="2400" dirty="0"/>
                <a:t>Tasks</a:t>
              </a:r>
            </a:p>
          </p:txBody>
        </p:sp>
      </p:grpSp>
      <p:grpSp>
        <p:nvGrpSpPr>
          <p:cNvPr id="41" name="Group 40"/>
          <p:cNvGrpSpPr/>
          <p:nvPr/>
        </p:nvGrpSpPr>
        <p:grpSpPr>
          <a:xfrm>
            <a:off x="2103451" y="5446340"/>
            <a:ext cx="1911778" cy="1085895"/>
            <a:chOff x="975113" y="1853248"/>
            <a:chExt cx="1911778" cy="1339403"/>
          </a:xfrm>
        </p:grpSpPr>
        <p:grpSp>
          <p:nvGrpSpPr>
            <p:cNvPr id="42" name="Group 41"/>
            <p:cNvGrpSpPr/>
            <p:nvPr/>
          </p:nvGrpSpPr>
          <p:grpSpPr>
            <a:xfrm>
              <a:off x="975113" y="1853248"/>
              <a:ext cx="1911778" cy="1339403"/>
              <a:chOff x="3065171" y="2137893"/>
              <a:chExt cx="1911778" cy="1339403"/>
            </a:xfrm>
          </p:grpSpPr>
          <p:sp>
            <p:nvSpPr>
              <p:cNvPr id="44" name="Flowchart: Process 43"/>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Flowchart: Process 44"/>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3" name="TextBox 42"/>
            <p:cNvSpPr txBox="1"/>
            <p:nvPr/>
          </p:nvSpPr>
          <p:spPr>
            <a:xfrm>
              <a:off x="975113" y="2442756"/>
              <a:ext cx="1911778" cy="569443"/>
            </a:xfrm>
            <a:prstGeom prst="rect">
              <a:avLst/>
            </a:prstGeom>
            <a:noFill/>
          </p:spPr>
          <p:txBody>
            <a:bodyPr wrap="square" rtlCol="0">
              <a:spAutoFit/>
            </a:bodyPr>
            <a:lstStyle/>
            <a:p>
              <a:pPr algn="ctr"/>
              <a:r>
                <a:rPr lang="en-US" sz="2400" dirty="0"/>
                <a:t>Windows</a:t>
              </a:r>
            </a:p>
          </p:txBody>
        </p:sp>
      </p:grpSp>
      <p:cxnSp>
        <p:nvCxnSpPr>
          <p:cNvPr id="55" name="Straight Arrow Connector 54"/>
          <p:cNvCxnSpPr>
            <a:stCxn id="9" idx="3"/>
            <a:endCxn id="25" idx="0"/>
          </p:cNvCxnSpPr>
          <p:nvPr/>
        </p:nvCxnSpPr>
        <p:spPr>
          <a:xfrm>
            <a:off x="5338439" y="2062776"/>
            <a:ext cx="1526054"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1"/>
            <a:endCxn id="15" idx="0"/>
          </p:cNvCxnSpPr>
          <p:nvPr/>
        </p:nvCxnSpPr>
        <p:spPr>
          <a:xfrm rot="10800000" flipV="1">
            <a:off x="1874481" y="2062775"/>
            <a:ext cx="1552180" cy="1221969"/>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 idx="2"/>
            <a:endCxn id="20" idx="0"/>
          </p:cNvCxnSpPr>
          <p:nvPr/>
        </p:nvCxnSpPr>
        <p:spPr>
          <a:xfrm>
            <a:off x="4382550" y="2483597"/>
            <a:ext cx="0" cy="801148"/>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3" idx="3"/>
            <a:endCxn id="30" idx="0"/>
          </p:cNvCxnSpPr>
          <p:nvPr/>
        </p:nvCxnSpPr>
        <p:spPr>
          <a:xfrm>
            <a:off x="7820382" y="3795125"/>
            <a:ext cx="2612109" cy="429217"/>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5" idx="2"/>
            <a:endCxn id="35" idx="0"/>
          </p:cNvCxnSpPr>
          <p:nvPr/>
        </p:nvCxnSpPr>
        <p:spPr>
          <a:xfrm rot="16200000" flipH="1">
            <a:off x="7027296" y="4009451"/>
            <a:ext cx="841405" cy="1167011"/>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5" idx="2"/>
            <a:endCxn id="40" idx="0"/>
          </p:cNvCxnSpPr>
          <p:nvPr/>
        </p:nvCxnSpPr>
        <p:spPr>
          <a:xfrm rot="5400000">
            <a:off x="5653580" y="3802746"/>
            <a:ext cx="841405" cy="1580423"/>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0" idx="2"/>
            <a:endCxn id="40" idx="0"/>
          </p:cNvCxnSpPr>
          <p:nvPr/>
        </p:nvCxnSpPr>
        <p:spPr>
          <a:xfrm rot="16200000" flipH="1">
            <a:off x="4412608" y="4142197"/>
            <a:ext cx="841405" cy="901520"/>
          </a:xfrm>
          <a:prstGeom prst="bentConnector3">
            <a:avLst>
              <a:gd name="adj1" fmla="val 50000"/>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0" idx="2"/>
            <a:endCxn id="45" idx="0"/>
          </p:cNvCxnSpPr>
          <p:nvPr/>
        </p:nvCxnSpPr>
        <p:spPr>
          <a:xfrm rot="5400000">
            <a:off x="2984710" y="4246885"/>
            <a:ext cx="1472470" cy="1323210"/>
          </a:xfrm>
          <a:prstGeom prst="bentConnector3">
            <a:avLst>
              <a:gd name="adj1" fmla="val 29009"/>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2"/>
            <a:endCxn id="43" idx="1"/>
          </p:cNvCxnSpPr>
          <p:nvPr/>
        </p:nvCxnSpPr>
        <p:spPr>
          <a:xfrm rot="16200000" flipH="1">
            <a:off x="997541" y="5049195"/>
            <a:ext cx="1982850" cy="228970"/>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5" idx="2"/>
            <a:endCxn id="43" idx="3"/>
          </p:cNvCxnSpPr>
          <p:nvPr/>
        </p:nvCxnSpPr>
        <p:spPr>
          <a:xfrm rot="5400000">
            <a:off x="5896400" y="4020000"/>
            <a:ext cx="253935" cy="4016275"/>
          </a:xfrm>
          <a:prstGeom prst="bentConnector2">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049399" y="1598714"/>
            <a:ext cx="180304" cy="369332"/>
          </a:xfrm>
          <a:prstGeom prst="rect">
            <a:avLst/>
          </a:prstGeom>
          <a:noFill/>
        </p:spPr>
        <p:txBody>
          <a:bodyPr wrap="square" rtlCol="0">
            <a:spAutoFit/>
          </a:bodyPr>
          <a:lstStyle/>
          <a:p>
            <a:r>
              <a:rPr lang="en-US" dirty="0"/>
              <a:t>1</a:t>
            </a:r>
          </a:p>
        </p:txBody>
      </p:sp>
      <p:sp>
        <p:nvSpPr>
          <p:cNvPr id="77" name="TextBox 76"/>
          <p:cNvSpPr txBox="1"/>
          <p:nvPr/>
        </p:nvSpPr>
        <p:spPr>
          <a:xfrm>
            <a:off x="2534621" y="3311343"/>
            <a:ext cx="180304" cy="369332"/>
          </a:xfrm>
          <a:prstGeom prst="rect">
            <a:avLst/>
          </a:prstGeom>
          <a:noFill/>
        </p:spPr>
        <p:txBody>
          <a:bodyPr wrap="square" rtlCol="0">
            <a:spAutoFit/>
          </a:bodyPr>
          <a:lstStyle/>
          <a:p>
            <a:r>
              <a:rPr lang="en-US" dirty="0"/>
              <a:t>2</a:t>
            </a:r>
          </a:p>
        </p:txBody>
      </p:sp>
      <p:sp>
        <p:nvSpPr>
          <p:cNvPr id="78" name="TextBox 77"/>
          <p:cNvSpPr txBox="1"/>
          <p:nvPr/>
        </p:nvSpPr>
        <p:spPr>
          <a:xfrm>
            <a:off x="5049399" y="3299244"/>
            <a:ext cx="180304" cy="369332"/>
          </a:xfrm>
          <a:prstGeom prst="rect">
            <a:avLst/>
          </a:prstGeom>
          <a:noFill/>
        </p:spPr>
        <p:txBody>
          <a:bodyPr wrap="square" rtlCol="0">
            <a:spAutoFit/>
          </a:bodyPr>
          <a:lstStyle/>
          <a:p>
            <a:r>
              <a:rPr lang="en-US" dirty="0"/>
              <a:t>3</a:t>
            </a:r>
          </a:p>
        </p:txBody>
      </p:sp>
      <p:sp>
        <p:nvSpPr>
          <p:cNvPr id="79" name="TextBox 78"/>
          <p:cNvSpPr txBox="1"/>
          <p:nvPr/>
        </p:nvSpPr>
        <p:spPr>
          <a:xfrm>
            <a:off x="7540136" y="3299244"/>
            <a:ext cx="180304" cy="369332"/>
          </a:xfrm>
          <a:prstGeom prst="rect">
            <a:avLst/>
          </a:prstGeom>
          <a:noFill/>
        </p:spPr>
        <p:txBody>
          <a:bodyPr wrap="square" rtlCol="0">
            <a:spAutoFit/>
          </a:bodyPr>
          <a:lstStyle/>
          <a:p>
            <a:r>
              <a:rPr lang="en-US" dirty="0"/>
              <a:t>4</a:t>
            </a:r>
          </a:p>
        </p:txBody>
      </p:sp>
      <p:sp>
        <p:nvSpPr>
          <p:cNvPr id="80" name="TextBox 79"/>
          <p:cNvSpPr txBox="1"/>
          <p:nvPr/>
        </p:nvSpPr>
        <p:spPr>
          <a:xfrm>
            <a:off x="11098159" y="4225962"/>
            <a:ext cx="180304" cy="369332"/>
          </a:xfrm>
          <a:prstGeom prst="rect">
            <a:avLst/>
          </a:prstGeom>
          <a:noFill/>
        </p:spPr>
        <p:txBody>
          <a:bodyPr wrap="square" rtlCol="0">
            <a:spAutoFit/>
          </a:bodyPr>
          <a:lstStyle/>
          <a:p>
            <a:r>
              <a:rPr lang="en-US" dirty="0"/>
              <a:t>5</a:t>
            </a:r>
          </a:p>
        </p:txBody>
      </p:sp>
      <p:sp>
        <p:nvSpPr>
          <p:cNvPr id="81" name="TextBox 80"/>
          <p:cNvSpPr txBox="1"/>
          <p:nvPr/>
        </p:nvSpPr>
        <p:spPr>
          <a:xfrm>
            <a:off x="3748820" y="5640414"/>
            <a:ext cx="180304" cy="369332"/>
          </a:xfrm>
          <a:prstGeom prst="rect">
            <a:avLst/>
          </a:prstGeom>
          <a:noFill/>
        </p:spPr>
        <p:txBody>
          <a:bodyPr wrap="square" rtlCol="0">
            <a:spAutoFit/>
          </a:bodyPr>
          <a:lstStyle/>
          <a:p>
            <a:r>
              <a:rPr lang="en-US" dirty="0"/>
              <a:t>6</a:t>
            </a:r>
          </a:p>
        </p:txBody>
      </p:sp>
      <p:sp>
        <p:nvSpPr>
          <p:cNvPr id="82" name="TextBox 81"/>
          <p:cNvSpPr txBox="1"/>
          <p:nvPr/>
        </p:nvSpPr>
        <p:spPr>
          <a:xfrm>
            <a:off x="5990248" y="5001389"/>
            <a:ext cx="180304" cy="369332"/>
          </a:xfrm>
          <a:prstGeom prst="rect">
            <a:avLst/>
          </a:prstGeom>
          <a:noFill/>
        </p:spPr>
        <p:txBody>
          <a:bodyPr wrap="square" rtlCol="0">
            <a:spAutoFit/>
          </a:bodyPr>
          <a:lstStyle/>
          <a:p>
            <a:r>
              <a:rPr lang="en-US" dirty="0"/>
              <a:t>7</a:t>
            </a:r>
          </a:p>
        </p:txBody>
      </p:sp>
      <p:sp>
        <p:nvSpPr>
          <p:cNvPr id="83" name="TextBox 82"/>
          <p:cNvSpPr txBox="1"/>
          <p:nvPr/>
        </p:nvSpPr>
        <p:spPr>
          <a:xfrm>
            <a:off x="8732077" y="5013890"/>
            <a:ext cx="180304" cy="369332"/>
          </a:xfrm>
          <a:prstGeom prst="rect">
            <a:avLst/>
          </a:prstGeom>
          <a:noFill/>
        </p:spPr>
        <p:txBody>
          <a:bodyPr wrap="square" rtlCol="0">
            <a:spAutoFit/>
          </a:bodyPr>
          <a:lstStyle/>
          <a:p>
            <a:r>
              <a:rPr lang="en-US" dirty="0"/>
              <a:t>8</a:t>
            </a:r>
          </a:p>
        </p:txBody>
      </p:sp>
      <p:grpSp>
        <p:nvGrpSpPr>
          <p:cNvPr id="62" name="Group 61"/>
          <p:cNvGrpSpPr/>
          <p:nvPr/>
        </p:nvGrpSpPr>
        <p:grpSpPr>
          <a:xfrm>
            <a:off x="9476602" y="5458584"/>
            <a:ext cx="1911778" cy="1085895"/>
            <a:chOff x="975113" y="1853248"/>
            <a:chExt cx="1911778" cy="1339403"/>
          </a:xfrm>
        </p:grpSpPr>
        <p:grpSp>
          <p:nvGrpSpPr>
            <p:cNvPr id="64" name="Group 63"/>
            <p:cNvGrpSpPr/>
            <p:nvPr/>
          </p:nvGrpSpPr>
          <p:grpSpPr>
            <a:xfrm>
              <a:off x="975113" y="1853248"/>
              <a:ext cx="1911778" cy="1339403"/>
              <a:chOff x="3065171" y="2137893"/>
              <a:chExt cx="1911778" cy="1339403"/>
            </a:xfrm>
          </p:grpSpPr>
          <p:sp>
            <p:nvSpPr>
              <p:cNvPr id="68" name="Flowchart: Process 67"/>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Flowchart: Process 69"/>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66" name="TextBox 65"/>
            <p:cNvSpPr txBox="1"/>
            <p:nvPr/>
          </p:nvSpPr>
          <p:spPr>
            <a:xfrm>
              <a:off x="975113" y="2442756"/>
              <a:ext cx="1911778" cy="569443"/>
            </a:xfrm>
            <a:prstGeom prst="rect">
              <a:avLst/>
            </a:prstGeom>
            <a:noFill/>
          </p:spPr>
          <p:txBody>
            <a:bodyPr wrap="square" rtlCol="0">
              <a:spAutoFit/>
            </a:bodyPr>
            <a:lstStyle/>
            <a:p>
              <a:pPr algn="ctr"/>
              <a:r>
                <a:rPr lang="en-US" sz="2400" dirty="0" err="1"/>
                <a:t>newPckg</a:t>
              </a:r>
              <a:endParaRPr lang="en-US" sz="2400" dirty="0"/>
            </a:p>
          </p:txBody>
        </p:sp>
      </p:grpSp>
      <p:cxnSp>
        <p:nvCxnSpPr>
          <p:cNvPr id="71" name="Straight Arrow Connector 74"/>
          <p:cNvCxnSpPr>
            <a:stCxn id="33" idx="3"/>
            <a:endCxn id="66" idx="1"/>
          </p:cNvCxnSpPr>
          <p:nvPr/>
        </p:nvCxnSpPr>
        <p:spPr>
          <a:xfrm>
            <a:off x="8987393" y="5524040"/>
            <a:ext cx="489209" cy="643309"/>
          </a:xfrm>
          <a:prstGeom prst="bentConnector3">
            <a:avLst>
              <a:gd name="adj1" fmla="val 50000"/>
            </a:avLst>
          </a:prstGeom>
          <a:ln w="508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4"/>
          <p:cNvCxnSpPr>
            <a:stCxn id="6" idx="0"/>
            <a:endCxn id="66" idx="3"/>
          </p:cNvCxnSpPr>
          <p:nvPr/>
        </p:nvCxnSpPr>
        <p:spPr>
          <a:xfrm rot="16200000" flipH="1">
            <a:off x="5599834" y="378803"/>
            <a:ext cx="4571262" cy="7005830"/>
          </a:xfrm>
          <a:prstGeom prst="bentConnector4">
            <a:avLst>
              <a:gd name="adj1" fmla="val -5001"/>
              <a:gd name="adj2" fmla="val 103263"/>
            </a:avLst>
          </a:prstGeom>
          <a:ln w="508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73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Acyclic-Dependencies Principle</a:t>
            </a:r>
            <a:endParaRPr lang="en-US" dirty="0"/>
          </a:p>
        </p:txBody>
      </p:sp>
      <p:sp>
        <p:nvSpPr>
          <p:cNvPr id="5" name="TextBox 4"/>
          <p:cNvSpPr txBox="1"/>
          <p:nvPr/>
        </p:nvSpPr>
        <p:spPr>
          <a:xfrm>
            <a:off x="2919663" y="3128211"/>
            <a:ext cx="611204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Dependency graphs should be acyclic</a:t>
            </a:r>
          </a:p>
          <a:p>
            <a:pPr marL="285750" indent="-285750">
              <a:buFont typeface="Arial" panose="020B0604020202020204" pitchFamily="34" charset="0"/>
              <a:buChar char="•"/>
            </a:pPr>
            <a:r>
              <a:rPr lang="en-US" sz="2400" dirty="0"/>
              <a:t>Cycles can be measured using DFS</a:t>
            </a:r>
          </a:p>
          <a:p>
            <a:pPr marL="285750" indent="-285750">
              <a:buFont typeface="Arial" panose="020B0604020202020204" pitchFamily="34" charset="0"/>
              <a:buChar char="•"/>
            </a:pPr>
            <a:r>
              <a:rPr lang="en-US" sz="2400" dirty="0"/>
              <a:t>Cycles can be removed through dependency inversion</a:t>
            </a:r>
          </a:p>
        </p:txBody>
      </p:sp>
      <p:sp>
        <p:nvSpPr>
          <p:cNvPr id="4" name="TextBox 3"/>
          <p:cNvSpPr txBox="1"/>
          <p:nvPr/>
        </p:nvSpPr>
        <p:spPr>
          <a:xfrm>
            <a:off x="1491916" y="2198342"/>
            <a:ext cx="8855242"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300085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sp>
        <p:nvSpPr>
          <p:cNvPr id="5" name="TextBox 4"/>
          <p:cNvSpPr txBox="1"/>
          <p:nvPr/>
        </p:nvSpPr>
        <p:spPr>
          <a:xfrm>
            <a:off x="2919663" y="3128211"/>
            <a:ext cx="5839326" cy="830997"/>
          </a:xfrm>
          <a:prstGeom prst="rect">
            <a:avLst/>
          </a:prstGeom>
          <a:noFill/>
        </p:spPr>
        <p:txBody>
          <a:bodyPr wrap="square" rtlCol="0">
            <a:spAutoFit/>
          </a:bodyPr>
          <a:lstStyle/>
          <a:p>
            <a:r>
              <a:rPr lang="en-US" dirty="0"/>
              <a:t>“</a:t>
            </a:r>
            <a:r>
              <a:rPr lang="en-US" sz="2400" dirty="0"/>
              <a:t>Depend in the direction of stability”</a:t>
            </a:r>
          </a:p>
          <a:p>
            <a:r>
              <a:rPr lang="en-US" sz="2400" dirty="0"/>
              <a:t>- Bob Martin</a:t>
            </a:r>
          </a:p>
        </p:txBody>
      </p:sp>
    </p:spTree>
    <p:extLst>
      <p:ext uri="{BB962C8B-B14F-4D97-AF65-F5344CB8AC3E}">
        <p14:creationId xmlns:p14="http://schemas.microsoft.com/office/powerpoint/2010/main" val="155425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sp>
        <p:nvSpPr>
          <p:cNvPr id="5" name="TextBox 4"/>
          <p:cNvSpPr txBox="1"/>
          <p:nvPr/>
        </p:nvSpPr>
        <p:spPr>
          <a:xfrm>
            <a:off x="2919663" y="3128211"/>
            <a:ext cx="5839326" cy="1569660"/>
          </a:xfrm>
          <a:prstGeom prst="rect">
            <a:avLst/>
          </a:prstGeom>
          <a:noFill/>
        </p:spPr>
        <p:txBody>
          <a:bodyPr wrap="square" rtlCol="0">
            <a:spAutoFit/>
          </a:bodyPr>
          <a:lstStyle/>
          <a:p>
            <a:r>
              <a:rPr lang="en-US" sz="2400" dirty="0"/>
              <a:t>Change is inevitable, we can use the Common-Closure Principle (CCP) to create packages that are sensitive to certain kinds of changes</a:t>
            </a:r>
          </a:p>
        </p:txBody>
      </p:sp>
    </p:spTree>
    <p:extLst>
      <p:ext uri="{BB962C8B-B14F-4D97-AF65-F5344CB8AC3E}">
        <p14:creationId xmlns:p14="http://schemas.microsoft.com/office/powerpoint/2010/main" val="3701265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sp>
        <p:nvSpPr>
          <p:cNvPr id="5" name="TextBox 4"/>
          <p:cNvSpPr txBox="1"/>
          <p:nvPr/>
        </p:nvSpPr>
        <p:spPr>
          <a:xfrm>
            <a:off x="2919663" y="3128211"/>
            <a:ext cx="5839326" cy="1569660"/>
          </a:xfrm>
          <a:prstGeom prst="rect">
            <a:avLst/>
          </a:prstGeom>
          <a:noFill/>
        </p:spPr>
        <p:txBody>
          <a:bodyPr wrap="square" rtlCol="0">
            <a:spAutoFit/>
          </a:bodyPr>
          <a:lstStyle/>
          <a:p>
            <a:r>
              <a:rPr lang="en-US" sz="2400" dirty="0"/>
              <a:t>A package with lots of incoming dependencies is very stable because it takes a great deal of work to change it</a:t>
            </a:r>
          </a:p>
        </p:txBody>
      </p:sp>
    </p:spTree>
    <p:extLst>
      <p:ext uri="{BB962C8B-B14F-4D97-AF65-F5344CB8AC3E}">
        <p14:creationId xmlns:p14="http://schemas.microsoft.com/office/powerpoint/2010/main" val="297096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grpSp>
        <p:nvGrpSpPr>
          <p:cNvPr id="4" name="Group 3"/>
          <p:cNvGrpSpPr/>
          <p:nvPr/>
        </p:nvGrpSpPr>
        <p:grpSpPr>
          <a:xfrm>
            <a:off x="5097786" y="4505545"/>
            <a:ext cx="1911778" cy="1085895"/>
            <a:chOff x="975113" y="1853248"/>
            <a:chExt cx="1911778" cy="1339403"/>
          </a:xfrm>
        </p:grpSpPr>
        <p:grpSp>
          <p:nvGrpSpPr>
            <p:cNvPr id="6" name="Group 5"/>
            <p:cNvGrpSpPr/>
            <p:nvPr/>
          </p:nvGrpSpPr>
          <p:grpSpPr>
            <a:xfrm>
              <a:off x="975113" y="1853248"/>
              <a:ext cx="1911778" cy="1339403"/>
              <a:chOff x="3065171" y="2137893"/>
              <a:chExt cx="1911778" cy="1339403"/>
            </a:xfrm>
          </p:grpSpPr>
          <p:sp>
            <p:nvSpPr>
              <p:cNvPr id="8" name="Flowchart: Process 7"/>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Flowchart: Process 8"/>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7" name="TextBox 6"/>
            <p:cNvSpPr txBox="1"/>
            <p:nvPr/>
          </p:nvSpPr>
          <p:spPr>
            <a:xfrm>
              <a:off x="975113" y="2442756"/>
              <a:ext cx="1911778" cy="569443"/>
            </a:xfrm>
            <a:prstGeom prst="rect">
              <a:avLst/>
            </a:prstGeom>
            <a:noFill/>
          </p:spPr>
          <p:txBody>
            <a:bodyPr wrap="square" rtlCol="0">
              <a:spAutoFit/>
            </a:bodyPr>
            <a:lstStyle/>
            <a:p>
              <a:pPr algn="ctr"/>
              <a:r>
                <a:rPr lang="en-US" sz="2400" dirty="0"/>
                <a:t>X</a:t>
              </a:r>
            </a:p>
          </p:txBody>
        </p:sp>
      </p:grpSp>
      <p:grpSp>
        <p:nvGrpSpPr>
          <p:cNvPr id="10" name="Group 9"/>
          <p:cNvGrpSpPr/>
          <p:nvPr/>
        </p:nvGrpSpPr>
        <p:grpSpPr>
          <a:xfrm>
            <a:off x="5097786" y="2380531"/>
            <a:ext cx="1911778" cy="1085895"/>
            <a:chOff x="975113" y="1853248"/>
            <a:chExt cx="1911778" cy="1339403"/>
          </a:xfrm>
        </p:grpSpPr>
        <p:grpSp>
          <p:nvGrpSpPr>
            <p:cNvPr id="11" name="Group 10"/>
            <p:cNvGrpSpPr/>
            <p:nvPr/>
          </p:nvGrpSpPr>
          <p:grpSpPr>
            <a:xfrm>
              <a:off x="975113" y="1853248"/>
              <a:ext cx="1911778" cy="1339403"/>
              <a:chOff x="3065171" y="2137893"/>
              <a:chExt cx="1911778" cy="1339403"/>
            </a:xfrm>
          </p:grpSpPr>
          <p:sp>
            <p:nvSpPr>
              <p:cNvPr id="13" name="Flowchart: Process 12"/>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Flowchart: Process 13"/>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2" name="TextBox 11"/>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15" name="Group 14"/>
          <p:cNvGrpSpPr/>
          <p:nvPr/>
        </p:nvGrpSpPr>
        <p:grpSpPr>
          <a:xfrm>
            <a:off x="2006856" y="2380531"/>
            <a:ext cx="1911778" cy="1085895"/>
            <a:chOff x="975113" y="1853248"/>
            <a:chExt cx="1911778" cy="1339403"/>
          </a:xfrm>
        </p:grpSpPr>
        <p:grpSp>
          <p:nvGrpSpPr>
            <p:cNvPr id="16" name="Group 15"/>
            <p:cNvGrpSpPr/>
            <p:nvPr/>
          </p:nvGrpSpPr>
          <p:grpSpPr>
            <a:xfrm>
              <a:off x="975113" y="1853248"/>
              <a:ext cx="1911778" cy="1339403"/>
              <a:chOff x="3065171" y="2137893"/>
              <a:chExt cx="1911778" cy="1339403"/>
            </a:xfrm>
          </p:grpSpPr>
          <p:sp>
            <p:nvSpPr>
              <p:cNvPr id="18" name="Flowchart: Process 17"/>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Flowchart: Process 18"/>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7" name="TextBox 16"/>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20" name="Group 19"/>
          <p:cNvGrpSpPr/>
          <p:nvPr/>
        </p:nvGrpSpPr>
        <p:grpSpPr>
          <a:xfrm>
            <a:off x="8446293" y="2380531"/>
            <a:ext cx="1911778" cy="1085895"/>
            <a:chOff x="975113" y="1853248"/>
            <a:chExt cx="1911778" cy="1339403"/>
          </a:xfrm>
        </p:grpSpPr>
        <p:grpSp>
          <p:nvGrpSpPr>
            <p:cNvPr id="21" name="Group 20"/>
            <p:cNvGrpSpPr/>
            <p:nvPr/>
          </p:nvGrpSpPr>
          <p:grpSpPr>
            <a:xfrm>
              <a:off x="975113" y="1853248"/>
              <a:ext cx="1911778" cy="1339403"/>
              <a:chOff x="3065171" y="2137893"/>
              <a:chExt cx="1911778" cy="1339403"/>
            </a:xfrm>
          </p:grpSpPr>
          <p:sp>
            <p:nvSpPr>
              <p:cNvPr id="23" name="Flowchart: Process 22"/>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lowchart: Process 23"/>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TextBox 21"/>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cxnSp>
        <p:nvCxnSpPr>
          <p:cNvPr id="25" name="Straight Arrow Connector 24"/>
          <p:cNvCxnSpPr>
            <a:stCxn id="14" idx="2"/>
            <a:endCxn id="9" idx="0"/>
          </p:cNvCxnSpPr>
          <p:nvPr/>
        </p:nvCxnSpPr>
        <p:spPr>
          <a:xfrm>
            <a:off x="6053675" y="3466426"/>
            <a:ext cx="0" cy="1237504"/>
          </a:xfrm>
          <a:prstGeom prst="straightConnector1">
            <a:avLst/>
          </a:prstGeom>
          <a:ln w="22225">
            <a:solidFill>
              <a:schemeClr val="tx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a:endCxn id="7" idx="1"/>
          </p:cNvCxnSpPr>
          <p:nvPr/>
        </p:nvCxnSpPr>
        <p:spPr>
          <a:xfrm>
            <a:off x="2962745" y="3466426"/>
            <a:ext cx="2135041" cy="1747884"/>
          </a:xfrm>
          <a:prstGeom prst="straightConnector1">
            <a:avLst/>
          </a:prstGeom>
          <a:ln w="22225">
            <a:solidFill>
              <a:schemeClr val="tx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7" idx="3"/>
          </p:cNvCxnSpPr>
          <p:nvPr/>
        </p:nvCxnSpPr>
        <p:spPr>
          <a:xfrm flipH="1">
            <a:off x="7009564" y="3466426"/>
            <a:ext cx="2392618" cy="1747884"/>
          </a:xfrm>
          <a:prstGeom prst="straightConnector1">
            <a:avLst/>
          </a:prstGeom>
          <a:ln w="22225">
            <a:solidFill>
              <a:schemeClr val="tx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9854" y="4983477"/>
            <a:ext cx="2704563" cy="646331"/>
          </a:xfrm>
          <a:prstGeom prst="rect">
            <a:avLst/>
          </a:prstGeom>
          <a:noFill/>
        </p:spPr>
        <p:txBody>
          <a:bodyPr wrap="square" rtlCol="0">
            <a:spAutoFit/>
          </a:bodyPr>
          <a:lstStyle/>
          <a:p>
            <a:r>
              <a:rPr lang="en-US" dirty="0"/>
              <a:t>X is </a:t>
            </a:r>
            <a:r>
              <a:rPr lang="en-US" b="1" dirty="0"/>
              <a:t>responsible</a:t>
            </a:r>
            <a:r>
              <a:rPr lang="en-US" dirty="0"/>
              <a:t> to these three packages</a:t>
            </a:r>
          </a:p>
        </p:txBody>
      </p:sp>
      <p:sp>
        <p:nvSpPr>
          <p:cNvPr id="32" name="TextBox 31"/>
          <p:cNvSpPr txBox="1"/>
          <p:nvPr/>
        </p:nvSpPr>
        <p:spPr>
          <a:xfrm>
            <a:off x="759854" y="5778348"/>
            <a:ext cx="2704563" cy="369332"/>
          </a:xfrm>
          <a:prstGeom prst="rect">
            <a:avLst/>
          </a:prstGeom>
          <a:noFill/>
        </p:spPr>
        <p:txBody>
          <a:bodyPr wrap="square" rtlCol="0">
            <a:spAutoFit/>
          </a:bodyPr>
          <a:lstStyle/>
          <a:p>
            <a:r>
              <a:rPr lang="en-US" dirty="0"/>
              <a:t>X is </a:t>
            </a:r>
            <a:r>
              <a:rPr lang="en-US" b="1" dirty="0"/>
              <a:t>independent</a:t>
            </a:r>
            <a:endParaRPr lang="en-US" dirty="0"/>
          </a:p>
        </p:txBody>
      </p:sp>
    </p:spTree>
    <p:extLst>
      <p:ext uri="{BB962C8B-B14F-4D97-AF65-F5344CB8AC3E}">
        <p14:creationId xmlns:p14="http://schemas.microsoft.com/office/powerpoint/2010/main" val="425008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grpSp>
        <p:nvGrpSpPr>
          <p:cNvPr id="4" name="Group 3"/>
          <p:cNvGrpSpPr/>
          <p:nvPr/>
        </p:nvGrpSpPr>
        <p:grpSpPr>
          <a:xfrm>
            <a:off x="5097786" y="4505545"/>
            <a:ext cx="1911778" cy="1085895"/>
            <a:chOff x="975113" y="1853248"/>
            <a:chExt cx="1911778" cy="1339403"/>
          </a:xfrm>
        </p:grpSpPr>
        <p:grpSp>
          <p:nvGrpSpPr>
            <p:cNvPr id="6" name="Group 5"/>
            <p:cNvGrpSpPr/>
            <p:nvPr/>
          </p:nvGrpSpPr>
          <p:grpSpPr>
            <a:xfrm>
              <a:off x="975113" y="1853248"/>
              <a:ext cx="1911778" cy="1339403"/>
              <a:chOff x="3065171" y="2137893"/>
              <a:chExt cx="1911778" cy="1339403"/>
            </a:xfrm>
          </p:grpSpPr>
          <p:sp>
            <p:nvSpPr>
              <p:cNvPr id="8" name="Flowchart: Process 7"/>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Flowchart: Process 8"/>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7" name="TextBox 6"/>
            <p:cNvSpPr txBox="1"/>
            <p:nvPr/>
          </p:nvSpPr>
          <p:spPr>
            <a:xfrm>
              <a:off x="975113" y="2442756"/>
              <a:ext cx="1911778" cy="569443"/>
            </a:xfrm>
            <a:prstGeom prst="rect">
              <a:avLst/>
            </a:prstGeom>
            <a:noFill/>
          </p:spPr>
          <p:txBody>
            <a:bodyPr wrap="square" rtlCol="0">
              <a:spAutoFit/>
            </a:bodyPr>
            <a:lstStyle/>
            <a:p>
              <a:pPr algn="ctr"/>
              <a:r>
                <a:rPr lang="en-US" sz="2400" dirty="0"/>
                <a:t>Y</a:t>
              </a:r>
            </a:p>
          </p:txBody>
        </p:sp>
      </p:grpSp>
      <p:grpSp>
        <p:nvGrpSpPr>
          <p:cNvPr id="10" name="Group 9"/>
          <p:cNvGrpSpPr/>
          <p:nvPr/>
        </p:nvGrpSpPr>
        <p:grpSpPr>
          <a:xfrm>
            <a:off x="5097786" y="2380531"/>
            <a:ext cx="1911778" cy="1085895"/>
            <a:chOff x="975113" y="1853248"/>
            <a:chExt cx="1911778" cy="1339403"/>
          </a:xfrm>
        </p:grpSpPr>
        <p:grpSp>
          <p:nvGrpSpPr>
            <p:cNvPr id="11" name="Group 10"/>
            <p:cNvGrpSpPr/>
            <p:nvPr/>
          </p:nvGrpSpPr>
          <p:grpSpPr>
            <a:xfrm>
              <a:off x="975113" y="1853248"/>
              <a:ext cx="1911778" cy="1339403"/>
              <a:chOff x="3065171" y="2137893"/>
              <a:chExt cx="1911778" cy="1339403"/>
            </a:xfrm>
          </p:grpSpPr>
          <p:sp>
            <p:nvSpPr>
              <p:cNvPr id="13" name="Flowchart: Process 12"/>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Flowchart: Process 13"/>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2" name="TextBox 11"/>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15" name="Group 14"/>
          <p:cNvGrpSpPr/>
          <p:nvPr/>
        </p:nvGrpSpPr>
        <p:grpSpPr>
          <a:xfrm>
            <a:off x="2006856" y="2380531"/>
            <a:ext cx="1911778" cy="1085895"/>
            <a:chOff x="975113" y="1853248"/>
            <a:chExt cx="1911778" cy="1339403"/>
          </a:xfrm>
        </p:grpSpPr>
        <p:grpSp>
          <p:nvGrpSpPr>
            <p:cNvPr id="16" name="Group 15"/>
            <p:cNvGrpSpPr/>
            <p:nvPr/>
          </p:nvGrpSpPr>
          <p:grpSpPr>
            <a:xfrm>
              <a:off x="975113" y="1853248"/>
              <a:ext cx="1911778" cy="1339403"/>
              <a:chOff x="3065171" y="2137893"/>
              <a:chExt cx="1911778" cy="1339403"/>
            </a:xfrm>
          </p:grpSpPr>
          <p:sp>
            <p:nvSpPr>
              <p:cNvPr id="18" name="Flowchart: Process 17"/>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Flowchart: Process 18"/>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7" name="TextBox 16"/>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20" name="Group 19"/>
          <p:cNvGrpSpPr/>
          <p:nvPr/>
        </p:nvGrpSpPr>
        <p:grpSpPr>
          <a:xfrm>
            <a:off x="8446293" y="2380531"/>
            <a:ext cx="1911778" cy="1085895"/>
            <a:chOff x="975113" y="1853248"/>
            <a:chExt cx="1911778" cy="1339403"/>
          </a:xfrm>
        </p:grpSpPr>
        <p:grpSp>
          <p:nvGrpSpPr>
            <p:cNvPr id="21" name="Group 20"/>
            <p:cNvGrpSpPr/>
            <p:nvPr/>
          </p:nvGrpSpPr>
          <p:grpSpPr>
            <a:xfrm>
              <a:off x="975113" y="1853248"/>
              <a:ext cx="1911778" cy="1339403"/>
              <a:chOff x="3065171" y="2137893"/>
              <a:chExt cx="1911778" cy="1339403"/>
            </a:xfrm>
          </p:grpSpPr>
          <p:sp>
            <p:nvSpPr>
              <p:cNvPr id="23" name="Flowchart: Process 22"/>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lowchart: Process 23"/>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TextBox 21"/>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cxnSp>
        <p:nvCxnSpPr>
          <p:cNvPr id="25" name="Straight Arrow Connector 24"/>
          <p:cNvCxnSpPr>
            <a:stCxn id="14" idx="2"/>
            <a:endCxn id="9" idx="0"/>
          </p:cNvCxnSpPr>
          <p:nvPr/>
        </p:nvCxnSpPr>
        <p:spPr>
          <a:xfrm>
            <a:off x="6053675" y="3466426"/>
            <a:ext cx="0" cy="1237504"/>
          </a:xfrm>
          <a:prstGeom prst="straightConnector1">
            <a:avLst/>
          </a:prstGeom>
          <a:ln w="22225">
            <a:solidFill>
              <a:schemeClr val="tx2">
                <a:lumMod val="9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a:endCxn id="7" idx="1"/>
          </p:cNvCxnSpPr>
          <p:nvPr/>
        </p:nvCxnSpPr>
        <p:spPr>
          <a:xfrm>
            <a:off x="2962745" y="3466426"/>
            <a:ext cx="2135041" cy="1747884"/>
          </a:xfrm>
          <a:prstGeom prst="straightConnector1">
            <a:avLst/>
          </a:prstGeom>
          <a:ln w="22225">
            <a:solidFill>
              <a:schemeClr val="tx2">
                <a:lumMod val="9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7" idx="3"/>
          </p:cNvCxnSpPr>
          <p:nvPr/>
        </p:nvCxnSpPr>
        <p:spPr>
          <a:xfrm flipH="1">
            <a:off x="7009564" y="3466426"/>
            <a:ext cx="2392618" cy="1747884"/>
          </a:xfrm>
          <a:prstGeom prst="straightConnector1">
            <a:avLst/>
          </a:prstGeom>
          <a:ln w="22225">
            <a:solidFill>
              <a:schemeClr val="tx2">
                <a:lumMod val="9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9854" y="4983477"/>
            <a:ext cx="2704563" cy="369332"/>
          </a:xfrm>
          <a:prstGeom prst="rect">
            <a:avLst/>
          </a:prstGeom>
          <a:noFill/>
        </p:spPr>
        <p:txBody>
          <a:bodyPr wrap="square" rtlCol="0">
            <a:spAutoFit/>
          </a:bodyPr>
          <a:lstStyle/>
          <a:p>
            <a:r>
              <a:rPr lang="en-US" dirty="0"/>
              <a:t>Y is </a:t>
            </a:r>
            <a:r>
              <a:rPr lang="en-US" b="1" dirty="0"/>
              <a:t>irresponsible</a:t>
            </a:r>
            <a:endParaRPr lang="en-US" dirty="0"/>
          </a:p>
        </p:txBody>
      </p:sp>
      <p:sp>
        <p:nvSpPr>
          <p:cNvPr id="32" name="TextBox 31"/>
          <p:cNvSpPr txBox="1"/>
          <p:nvPr/>
        </p:nvSpPr>
        <p:spPr>
          <a:xfrm>
            <a:off x="759853" y="5445142"/>
            <a:ext cx="2704563" cy="369332"/>
          </a:xfrm>
          <a:prstGeom prst="rect">
            <a:avLst/>
          </a:prstGeom>
          <a:noFill/>
        </p:spPr>
        <p:txBody>
          <a:bodyPr wrap="square" rtlCol="0">
            <a:spAutoFit/>
          </a:bodyPr>
          <a:lstStyle/>
          <a:p>
            <a:r>
              <a:rPr lang="en-US" dirty="0"/>
              <a:t>Y is </a:t>
            </a:r>
            <a:r>
              <a:rPr lang="en-US" b="1" dirty="0"/>
              <a:t>dependent</a:t>
            </a:r>
            <a:endParaRPr lang="en-US" dirty="0"/>
          </a:p>
        </p:txBody>
      </p:sp>
    </p:spTree>
    <p:extLst>
      <p:ext uri="{BB962C8B-B14F-4D97-AF65-F5344CB8AC3E}">
        <p14:creationId xmlns:p14="http://schemas.microsoft.com/office/powerpoint/2010/main" val="66160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7905" y="876619"/>
            <a:ext cx="3276190" cy="5104762"/>
          </a:xfrm>
          <a:prstGeom prst="rect">
            <a:avLst/>
          </a:prstGeom>
        </p:spPr>
      </p:pic>
    </p:spTree>
    <p:extLst>
      <p:ext uri="{BB962C8B-B14F-4D97-AF65-F5344CB8AC3E}">
        <p14:creationId xmlns:p14="http://schemas.microsoft.com/office/powerpoint/2010/main" val="3118106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sp>
        <p:nvSpPr>
          <p:cNvPr id="3" name="TextBox 2"/>
          <p:cNvSpPr txBox="1"/>
          <p:nvPr/>
        </p:nvSpPr>
        <p:spPr>
          <a:xfrm>
            <a:off x="3193960" y="2678805"/>
            <a:ext cx="5653825" cy="2677656"/>
          </a:xfrm>
          <a:prstGeom prst="rect">
            <a:avLst/>
          </a:prstGeom>
          <a:noFill/>
        </p:spPr>
        <p:txBody>
          <a:bodyPr wrap="square" rtlCol="0">
            <a:spAutoFit/>
          </a:bodyPr>
          <a:lstStyle/>
          <a:p>
            <a:r>
              <a:rPr lang="en-US" sz="2800" dirty="0"/>
              <a:t>Stability Metrics</a:t>
            </a:r>
          </a:p>
          <a:p>
            <a:pPr marL="285750" indent="-285750">
              <a:buFont typeface="Arial" panose="020B0604020202020204" pitchFamily="34" charset="0"/>
              <a:buChar char="•"/>
            </a:pPr>
            <a:r>
              <a:rPr lang="en-US" sz="2000" dirty="0"/>
              <a:t>Ca = Afferent Coupling: Number of classes outside the package that depend on classes inside</a:t>
            </a:r>
          </a:p>
          <a:p>
            <a:pPr marL="285750" indent="-285750">
              <a:buFont typeface="Arial" panose="020B0604020202020204" pitchFamily="34" charset="0"/>
              <a:buChar char="•"/>
            </a:pPr>
            <a:r>
              <a:rPr lang="en-US" sz="2000" dirty="0"/>
              <a:t>Ce = Efferent Coupling: Number of classes inside the package that depend on classes outside</a:t>
            </a:r>
          </a:p>
          <a:p>
            <a:pPr marL="285750" indent="-285750">
              <a:buFont typeface="Arial" panose="020B0604020202020204" pitchFamily="34" charset="0"/>
              <a:buChar char="•"/>
            </a:pPr>
            <a:r>
              <a:rPr lang="en-US" sz="2000" dirty="0"/>
              <a:t>I = Instability = Ce / (Ca + Ce)</a:t>
            </a:r>
          </a:p>
        </p:txBody>
      </p:sp>
    </p:spTree>
    <p:extLst>
      <p:ext uri="{BB962C8B-B14F-4D97-AF65-F5344CB8AC3E}">
        <p14:creationId xmlns:p14="http://schemas.microsoft.com/office/powerpoint/2010/main" val="3236721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grpSp>
        <p:nvGrpSpPr>
          <p:cNvPr id="4" name="Group 3"/>
          <p:cNvGrpSpPr/>
          <p:nvPr/>
        </p:nvGrpSpPr>
        <p:grpSpPr>
          <a:xfrm>
            <a:off x="1066698" y="2354773"/>
            <a:ext cx="1911778" cy="1085895"/>
            <a:chOff x="975113" y="1853248"/>
            <a:chExt cx="1911778" cy="1339403"/>
          </a:xfrm>
        </p:grpSpPr>
        <p:grpSp>
          <p:nvGrpSpPr>
            <p:cNvPr id="5" name="Group 4"/>
            <p:cNvGrpSpPr/>
            <p:nvPr/>
          </p:nvGrpSpPr>
          <p:grpSpPr>
            <a:xfrm>
              <a:off x="975113" y="1853248"/>
              <a:ext cx="1911778" cy="1339403"/>
              <a:chOff x="3065171" y="2137893"/>
              <a:chExt cx="1911778" cy="1339403"/>
            </a:xfrm>
          </p:grpSpPr>
          <p:sp>
            <p:nvSpPr>
              <p:cNvPr id="7" name="Flowchart: Process 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Flowchart: Process 7"/>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6" name="TextBox 5"/>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9" name="Group 8"/>
          <p:cNvGrpSpPr/>
          <p:nvPr/>
        </p:nvGrpSpPr>
        <p:grpSpPr>
          <a:xfrm>
            <a:off x="4173642" y="2354773"/>
            <a:ext cx="1911778" cy="1085895"/>
            <a:chOff x="975113" y="1853248"/>
            <a:chExt cx="1911778" cy="1339403"/>
          </a:xfrm>
        </p:grpSpPr>
        <p:grpSp>
          <p:nvGrpSpPr>
            <p:cNvPr id="10" name="Group 9"/>
            <p:cNvGrpSpPr/>
            <p:nvPr/>
          </p:nvGrpSpPr>
          <p:grpSpPr>
            <a:xfrm>
              <a:off x="975113" y="1853248"/>
              <a:ext cx="1911778" cy="1339403"/>
              <a:chOff x="3065171" y="2137893"/>
              <a:chExt cx="1911778" cy="1339403"/>
            </a:xfrm>
          </p:grpSpPr>
          <p:sp>
            <p:nvSpPr>
              <p:cNvPr id="12" name="Flowchart: Process 11"/>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Flowchart: Process 12"/>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TextBox 10"/>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14" name="Group 13"/>
          <p:cNvGrpSpPr/>
          <p:nvPr/>
        </p:nvGrpSpPr>
        <p:grpSpPr>
          <a:xfrm>
            <a:off x="2261864" y="4427029"/>
            <a:ext cx="1911778" cy="1085895"/>
            <a:chOff x="975113" y="1853248"/>
            <a:chExt cx="1911778" cy="1339403"/>
          </a:xfrm>
        </p:grpSpPr>
        <p:grpSp>
          <p:nvGrpSpPr>
            <p:cNvPr id="15" name="Group 14"/>
            <p:cNvGrpSpPr/>
            <p:nvPr/>
          </p:nvGrpSpPr>
          <p:grpSpPr>
            <a:xfrm>
              <a:off x="975113" y="1853248"/>
              <a:ext cx="1911778" cy="1339403"/>
              <a:chOff x="3065171" y="2137893"/>
              <a:chExt cx="1911778" cy="1339403"/>
            </a:xfrm>
          </p:grpSpPr>
          <p:sp>
            <p:nvSpPr>
              <p:cNvPr id="17" name="Flowchart: Process 16"/>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Flowchart: Process 17"/>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6" name="TextBox 15"/>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grpSp>
        <p:nvGrpSpPr>
          <p:cNvPr id="19" name="Group 18"/>
          <p:cNvGrpSpPr/>
          <p:nvPr/>
        </p:nvGrpSpPr>
        <p:grpSpPr>
          <a:xfrm>
            <a:off x="5129531" y="4492045"/>
            <a:ext cx="1911778" cy="1085895"/>
            <a:chOff x="975113" y="1853248"/>
            <a:chExt cx="1911778" cy="1339403"/>
          </a:xfrm>
        </p:grpSpPr>
        <p:grpSp>
          <p:nvGrpSpPr>
            <p:cNvPr id="20" name="Group 19"/>
            <p:cNvGrpSpPr/>
            <p:nvPr/>
          </p:nvGrpSpPr>
          <p:grpSpPr>
            <a:xfrm>
              <a:off x="975113" y="1853248"/>
              <a:ext cx="1911778" cy="1339403"/>
              <a:chOff x="3065171" y="2137893"/>
              <a:chExt cx="1911778" cy="1339403"/>
            </a:xfrm>
          </p:grpSpPr>
          <p:sp>
            <p:nvSpPr>
              <p:cNvPr id="22" name="Flowchart: Process 21"/>
              <p:cNvSpPr/>
              <p:nvPr/>
            </p:nvSpPr>
            <p:spPr>
              <a:xfrm>
                <a:off x="3065171" y="2137893"/>
                <a:ext cx="708339" cy="785612"/>
              </a:xfrm>
              <a:prstGeom prst="flowChartProcess">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Flowchart: Process 22"/>
              <p:cNvSpPr/>
              <p:nvPr/>
            </p:nvSpPr>
            <p:spPr>
              <a:xfrm>
                <a:off x="3065171" y="2382592"/>
                <a:ext cx="1911778" cy="1094704"/>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1" name="TextBox 20"/>
            <p:cNvSpPr txBox="1"/>
            <p:nvPr/>
          </p:nvSpPr>
          <p:spPr>
            <a:xfrm>
              <a:off x="975113" y="2442756"/>
              <a:ext cx="1911778" cy="569443"/>
            </a:xfrm>
            <a:prstGeom prst="rect">
              <a:avLst/>
            </a:prstGeom>
            <a:noFill/>
          </p:spPr>
          <p:txBody>
            <a:bodyPr wrap="square" rtlCol="0">
              <a:spAutoFit/>
            </a:bodyPr>
            <a:lstStyle/>
            <a:p>
              <a:pPr algn="ctr"/>
              <a:endParaRPr lang="en-US" sz="2400" dirty="0"/>
            </a:p>
          </p:txBody>
        </p:sp>
      </p:grpSp>
      <p:sp>
        <p:nvSpPr>
          <p:cNvPr id="24" name="TextBox 23"/>
          <p:cNvSpPr txBox="1"/>
          <p:nvPr/>
        </p:nvSpPr>
        <p:spPr>
          <a:xfrm>
            <a:off x="1240562" y="2269300"/>
            <a:ext cx="360609" cy="369332"/>
          </a:xfrm>
          <a:prstGeom prst="rect">
            <a:avLst/>
          </a:prstGeom>
          <a:noFill/>
        </p:spPr>
        <p:txBody>
          <a:bodyPr wrap="square" rtlCol="0">
            <a:spAutoFit/>
          </a:bodyPr>
          <a:lstStyle/>
          <a:p>
            <a:r>
              <a:rPr lang="en-US" dirty="0"/>
              <a:t>A</a:t>
            </a:r>
          </a:p>
        </p:txBody>
      </p:sp>
      <p:sp>
        <p:nvSpPr>
          <p:cNvPr id="25" name="TextBox 24"/>
          <p:cNvSpPr txBox="1"/>
          <p:nvPr/>
        </p:nvSpPr>
        <p:spPr>
          <a:xfrm>
            <a:off x="4347506" y="2269300"/>
            <a:ext cx="360609" cy="369332"/>
          </a:xfrm>
          <a:prstGeom prst="rect">
            <a:avLst/>
          </a:prstGeom>
          <a:noFill/>
        </p:spPr>
        <p:txBody>
          <a:bodyPr wrap="square" rtlCol="0">
            <a:spAutoFit/>
          </a:bodyPr>
          <a:lstStyle/>
          <a:p>
            <a:r>
              <a:rPr lang="en-US" dirty="0"/>
              <a:t>B</a:t>
            </a:r>
          </a:p>
        </p:txBody>
      </p:sp>
      <p:sp>
        <p:nvSpPr>
          <p:cNvPr id="26" name="TextBox 25"/>
          <p:cNvSpPr txBox="1"/>
          <p:nvPr/>
        </p:nvSpPr>
        <p:spPr>
          <a:xfrm>
            <a:off x="2435728" y="4341556"/>
            <a:ext cx="360609" cy="369332"/>
          </a:xfrm>
          <a:prstGeom prst="rect">
            <a:avLst/>
          </a:prstGeom>
          <a:noFill/>
        </p:spPr>
        <p:txBody>
          <a:bodyPr wrap="square" rtlCol="0">
            <a:spAutoFit/>
          </a:bodyPr>
          <a:lstStyle/>
          <a:p>
            <a:r>
              <a:rPr lang="en-US" dirty="0"/>
              <a:t>C</a:t>
            </a:r>
          </a:p>
        </p:txBody>
      </p:sp>
      <p:sp>
        <p:nvSpPr>
          <p:cNvPr id="27" name="TextBox 26"/>
          <p:cNvSpPr txBox="1"/>
          <p:nvPr/>
        </p:nvSpPr>
        <p:spPr>
          <a:xfrm>
            <a:off x="5303395" y="4405951"/>
            <a:ext cx="360609" cy="369332"/>
          </a:xfrm>
          <a:prstGeom prst="rect">
            <a:avLst/>
          </a:prstGeom>
          <a:noFill/>
        </p:spPr>
        <p:txBody>
          <a:bodyPr wrap="square" rtlCol="0">
            <a:spAutoFit/>
          </a:bodyPr>
          <a:lstStyle/>
          <a:p>
            <a:r>
              <a:rPr lang="en-US" dirty="0"/>
              <a:t>D</a:t>
            </a:r>
          </a:p>
        </p:txBody>
      </p:sp>
      <p:sp>
        <p:nvSpPr>
          <p:cNvPr id="28" name="Rectangle 27"/>
          <p:cNvSpPr/>
          <p:nvPr/>
        </p:nvSpPr>
        <p:spPr>
          <a:xfrm>
            <a:off x="1240562" y="2832705"/>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29" name="Rectangle 28"/>
          <p:cNvSpPr/>
          <p:nvPr/>
        </p:nvSpPr>
        <p:spPr>
          <a:xfrm>
            <a:off x="2081557" y="2832705"/>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30" name="Rectangle 29"/>
          <p:cNvSpPr/>
          <p:nvPr/>
        </p:nvSpPr>
        <p:spPr>
          <a:xfrm>
            <a:off x="4323369" y="2832705"/>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31" name="Rectangle 30"/>
          <p:cNvSpPr/>
          <p:nvPr/>
        </p:nvSpPr>
        <p:spPr>
          <a:xfrm>
            <a:off x="2529099" y="4893761"/>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32" name="Rectangle 31"/>
          <p:cNvSpPr/>
          <p:nvPr/>
        </p:nvSpPr>
        <p:spPr>
          <a:xfrm>
            <a:off x="3325626" y="4893761"/>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t>
            </a:r>
          </a:p>
        </p:txBody>
      </p:sp>
      <p:sp>
        <p:nvSpPr>
          <p:cNvPr id="33" name="Rectangle 32"/>
          <p:cNvSpPr/>
          <p:nvPr/>
        </p:nvSpPr>
        <p:spPr>
          <a:xfrm>
            <a:off x="5303395" y="4893761"/>
            <a:ext cx="534475" cy="36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35" name="Straight Arrow Connector 34"/>
          <p:cNvCxnSpPr>
            <a:stCxn id="28" idx="2"/>
            <a:endCxn id="31" idx="1"/>
          </p:cNvCxnSpPr>
          <p:nvPr/>
        </p:nvCxnSpPr>
        <p:spPr>
          <a:xfrm rot="16200000" flipH="1">
            <a:off x="1078235" y="3623525"/>
            <a:ext cx="1880428" cy="1021299"/>
          </a:xfrm>
          <a:prstGeom prst="bentConnector2">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p:cNvCxnSpPr>
          <p:nvPr/>
        </p:nvCxnSpPr>
        <p:spPr>
          <a:xfrm rot="16200000" flipH="1">
            <a:off x="1415678" y="4047576"/>
            <a:ext cx="1453093" cy="239275"/>
          </a:xfrm>
          <a:prstGeom prst="bentConnector3">
            <a:avLst>
              <a:gd name="adj1" fmla="val 99633"/>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2070711" y="3537013"/>
            <a:ext cx="1913268" cy="822627"/>
          </a:xfrm>
          <a:prstGeom prst="bentConnector3">
            <a:avLst>
              <a:gd name="adj1" fmla="val 1534"/>
            </a:avLst>
          </a:prstGeom>
          <a:ln w="2540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2"/>
          </p:cNvCxnSpPr>
          <p:nvPr/>
        </p:nvCxnSpPr>
        <p:spPr>
          <a:xfrm rot="5400000">
            <a:off x="3311674" y="3614828"/>
            <a:ext cx="1699800" cy="858066"/>
          </a:xfrm>
          <a:prstGeom prst="bentConnector3">
            <a:avLst>
              <a:gd name="adj1" fmla="val 50000"/>
            </a:avLst>
          </a:prstGeom>
          <a:ln w="2540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2" idx="3"/>
          </p:cNvCxnSpPr>
          <p:nvPr/>
        </p:nvCxnSpPr>
        <p:spPr>
          <a:xfrm>
            <a:off x="3860101" y="5074389"/>
            <a:ext cx="1443294" cy="0"/>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795667" y="3818645"/>
            <a:ext cx="1464293" cy="708339"/>
          </a:xfrm>
          <a:prstGeom prst="bentConnector3">
            <a:avLst>
              <a:gd name="adj1" fmla="val 100133"/>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173642" y="5366626"/>
            <a:ext cx="955889" cy="0"/>
          </a:xfrm>
          <a:prstGeom prst="straightConnector1">
            <a:avLst/>
          </a:prstGeom>
          <a:ln w="25400">
            <a:solidFill>
              <a:schemeClr val="tx2"/>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06872" y="3063537"/>
            <a:ext cx="3103809" cy="1846659"/>
          </a:xfrm>
          <a:prstGeom prst="rect">
            <a:avLst/>
          </a:prstGeom>
          <a:noFill/>
        </p:spPr>
        <p:txBody>
          <a:bodyPr wrap="square" rtlCol="0">
            <a:spAutoFit/>
          </a:bodyPr>
          <a:lstStyle/>
          <a:p>
            <a:r>
              <a:rPr lang="en-US" sz="2400" b="1" dirty="0"/>
              <a:t>Package C Metrics</a:t>
            </a:r>
          </a:p>
          <a:p>
            <a:endParaRPr lang="en-US" dirty="0"/>
          </a:p>
          <a:p>
            <a:r>
              <a:rPr lang="en-US" sz="2400" dirty="0"/>
              <a:t>Ca = 3</a:t>
            </a:r>
          </a:p>
          <a:p>
            <a:r>
              <a:rPr lang="en-US" sz="2400" dirty="0"/>
              <a:t>Ce = 1</a:t>
            </a:r>
          </a:p>
          <a:p>
            <a:r>
              <a:rPr lang="en-US" sz="2400" dirty="0"/>
              <a:t>I = 1/4</a:t>
            </a:r>
          </a:p>
        </p:txBody>
      </p:sp>
    </p:spTree>
    <p:extLst>
      <p:ext uri="{BB962C8B-B14F-4D97-AF65-F5344CB8AC3E}">
        <p14:creationId xmlns:p14="http://schemas.microsoft.com/office/powerpoint/2010/main" val="1166726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Package Metrics</a:t>
            </a:r>
          </a:p>
        </p:txBody>
      </p:sp>
    </p:spTree>
    <p:extLst>
      <p:ext uri="{BB962C8B-B14F-4D97-AF65-F5344CB8AC3E}">
        <p14:creationId xmlns:p14="http://schemas.microsoft.com/office/powerpoint/2010/main" val="460710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Stable-Dependencies Principle</a:t>
            </a:r>
            <a:endParaRPr lang="en-US" dirty="0"/>
          </a:p>
        </p:txBody>
      </p:sp>
      <p:sp>
        <p:nvSpPr>
          <p:cNvPr id="3" name="TextBox 2"/>
          <p:cNvSpPr txBox="1"/>
          <p:nvPr/>
        </p:nvSpPr>
        <p:spPr>
          <a:xfrm>
            <a:off x="3193960" y="2678805"/>
            <a:ext cx="5653825" cy="2062103"/>
          </a:xfrm>
          <a:prstGeom prst="rect">
            <a:avLst/>
          </a:prstGeom>
          <a:noFill/>
        </p:spPr>
        <p:txBody>
          <a:bodyPr wrap="square" rtlCol="0">
            <a:spAutoFit/>
          </a:bodyPr>
          <a:lstStyle/>
          <a:p>
            <a:r>
              <a:rPr lang="en-US" sz="2800" dirty="0"/>
              <a:t>Summary</a:t>
            </a:r>
          </a:p>
          <a:p>
            <a:pPr marL="285750" indent="-285750">
              <a:buFont typeface="Arial" panose="020B0604020202020204" pitchFamily="34" charset="0"/>
              <a:buChar char="•"/>
            </a:pPr>
            <a:r>
              <a:rPr lang="en-US" sz="2000" dirty="0"/>
              <a:t>Responsible, dependent packages are stable</a:t>
            </a:r>
          </a:p>
          <a:p>
            <a:pPr marL="285750" indent="-285750">
              <a:buFont typeface="Arial" panose="020B0604020202020204" pitchFamily="34" charset="0"/>
              <a:buChar char="•"/>
            </a:pPr>
            <a:r>
              <a:rPr lang="en-US" sz="2000" dirty="0"/>
              <a:t>We can calculate Instability</a:t>
            </a:r>
          </a:p>
          <a:p>
            <a:pPr marL="285750" indent="-285750">
              <a:buFont typeface="Arial" panose="020B0604020202020204" pitchFamily="34" charset="0"/>
              <a:buChar char="•"/>
            </a:pPr>
            <a:r>
              <a:rPr lang="en-US" sz="2000" dirty="0"/>
              <a:t>Not all packages should be stable, if they were the system would be unchangeable</a:t>
            </a:r>
          </a:p>
        </p:txBody>
      </p:sp>
    </p:spTree>
    <p:extLst>
      <p:ext uri="{BB962C8B-B14F-4D97-AF65-F5344CB8AC3E}">
        <p14:creationId xmlns:p14="http://schemas.microsoft.com/office/powerpoint/2010/main" val="130717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Stable-Abstractions Principle</a:t>
            </a:r>
            <a:endParaRPr lang="en-US" dirty="0"/>
          </a:p>
        </p:txBody>
      </p:sp>
      <p:sp>
        <p:nvSpPr>
          <p:cNvPr id="5" name="TextBox 4"/>
          <p:cNvSpPr txBox="1"/>
          <p:nvPr/>
        </p:nvSpPr>
        <p:spPr>
          <a:xfrm>
            <a:off x="2919663" y="3128211"/>
            <a:ext cx="5839326" cy="1200329"/>
          </a:xfrm>
          <a:prstGeom prst="rect">
            <a:avLst/>
          </a:prstGeom>
          <a:noFill/>
        </p:spPr>
        <p:txBody>
          <a:bodyPr wrap="square" rtlCol="0">
            <a:spAutoFit/>
          </a:bodyPr>
          <a:lstStyle/>
          <a:p>
            <a:r>
              <a:rPr lang="en-US" dirty="0"/>
              <a:t>“</a:t>
            </a:r>
            <a:r>
              <a:rPr lang="en-US" sz="2400" dirty="0"/>
              <a:t>A package should be as abstract as it is stable”</a:t>
            </a:r>
          </a:p>
          <a:p>
            <a:r>
              <a:rPr lang="en-US" sz="2400" dirty="0"/>
              <a:t>- Bob Martin</a:t>
            </a:r>
          </a:p>
        </p:txBody>
      </p:sp>
    </p:spTree>
    <p:extLst>
      <p:ext uri="{BB962C8B-B14F-4D97-AF65-F5344CB8AC3E}">
        <p14:creationId xmlns:p14="http://schemas.microsoft.com/office/powerpoint/2010/main" val="1138600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Stable-Abstractions Principle</a:t>
            </a:r>
            <a:endParaRPr lang="en-US" dirty="0"/>
          </a:p>
        </p:txBody>
      </p:sp>
      <p:sp>
        <p:nvSpPr>
          <p:cNvPr id="5" name="TextBox 4"/>
          <p:cNvSpPr txBox="1"/>
          <p:nvPr/>
        </p:nvSpPr>
        <p:spPr>
          <a:xfrm>
            <a:off x="2919663" y="3128211"/>
            <a:ext cx="5839326" cy="1200329"/>
          </a:xfrm>
          <a:prstGeom prst="rect">
            <a:avLst/>
          </a:prstGeom>
          <a:noFill/>
        </p:spPr>
        <p:txBody>
          <a:bodyPr wrap="square" rtlCol="0">
            <a:spAutoFit/>
          </a:bodyPr>
          <a:lstStyle/>
          <a:p>
            <a:r>
              <a:rPr lang="en-US" sz="2400" dirty="0"/>
              <a:t>A stable package should be abstract so that its stability does  not prevent it from being extended</a:t>
            </a:r>
          </a:p>
        </p:txBody>
      </p:sp>
    </p:spTree>
    <p:extLst>
      <p:ext uri="{BB962C8B-B14F-4D97-AF65-F5344CB8AC3E}">
        <p14:creationId xmlns:p14="http://schemas.microsoft.com/office/powerpoint/2010/main" val="476839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Stable-Abstractions Principle</a:t>
            </a:r>
            <a:endParaRPr lang="en-US" dirty="0"/>
          </a:p>
        </p:txBody>
      </p:sp>
      <p:sp>
        <p:nvSpPr>
          <p:cNvPr id="5" name="TextBox 4"/>
          <p:cNvSpPr txBox="1"/>
          <p:nvPr/>
        </p:nvSpPr>
        <p:spPr>
          <a:xfrm>
            <a:off x="2906784" y="2587299"/>
            <a:ext cx="5839326" cy="523220"/>
          </a:xfrm>
          <a:prstGeom prst="rect">
            <a:avLst/>
          </a:prstGeom>
          <a:noFill/>
        </p:spPr>
        <p:txBody>
          <a:bodyPr wrap="square" rtlCol="0">
            <a:spAutoFit/>
          </a:bodyPr>
          <a:lstStyle/>
          <a:p>
            <a:r>
              <a:rPr lang="en-US" sz="2800" dirty="0"/>
              <a:t>SAP + SDP = DIP for packages</a:t>
            </a:r>
          </a:p>
        </p:txBody>
      </p:sp>
      <p:sp>
        <p:nvSpPr>
          <p:cNvPr id="3" name="TextBox 2"/>
          <p:cNvSpPr txBox="1"/>
          <p:nvPr/>
        </p:nvSpPr>
        <p:spPr>
          <a:xfrm>
            <a:off x="2870746" y="3593205"/>
            <a:ext cx="5911402" cy="1785104"/>
          </a:xfrm>
          <a:prstGeom prst="rect">
            <a:avLst/>
          </a:prstGeom>
          <a:noFill/>
        </p:spPr>
        <p:txBody>
          <a:bodyPr wrap="square" rtlCol="0">
            <a:spAutoFit/>
          </a:bodyPr>
          <a:lstStyle/>
          <a:p>
            <a:r>
              <a:rPr lang="en-US" sz="2200" dirty="0"/>
              <a:t>SDP says that dependencies should run in the direction of stability, and SAP says that stability implies abstraction -&gt; Dependencies run in the direction of abstraction</a:t>
            </a:r>
          </a:p>
        </p:txBody>
      </p:sp>
    </p:spTree>
    <p:extLst>
      <p:ext uri="{BB962C8B-B14F-4D97-AF65-F5344CB8AC3E}">
        <p14:creationId xmlns:p14="http://schemas.microsoft.com/office/powerpoint/2010/main" val="137480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Stable-Abstractions Principle</a:t>
            </a:r>
            <a:endParaRPr lang="en-US" dirty="0"/>
          </a:p>
        </p:txBody>
      </p:sp>
      <p:sp>
        <p:nvSpPr>
          <p:cNvPr id="5" name="TextBox 4"/>
          <p:cNvSpPr txBox="1"/>
          <p:nvPr/>
        </p:nvSpPr>
        <p:spPr>
          <a:xfrm>
            <a:off x="2906784" y="2587299"/>
            <a:ext cx="5839326" cy="523220"/>
          </a:xfrm>
          <a:prstGeom prst="rect">
            <a:avLst/>
          </a:prstGeom>
          <a:noFill/>
        </p:spPr>
        <p:txBody>
          <a:bodyPr wrap="square" rtlCol="0">
            <a:spAutoFit/>
          </a:bodyPr>
          <a:lstStyle/>
          <a:p>
            <a:r>
              <a:rPr lang="en-US" sz="2800" dirty="0"/>
              <a:t>Measuring Abstraction</a:t>
            </a:r>
          </a:p>
        </p:txBody>
      </p:sp>
      <p:sp>
        <p:nvSpPr>
          <p:cNvPr id="3" name="TextBox 2"/>
          <p:cNvSpPr txBox="1"/>
          <p:nvPr/>
        </p:nvSpPr>
        <p:spPr>
          <a:xfrm>
            <a:off x="2870745" y="3593205"/>
            <a:ext cx="6994472" cy="1107996"/>
          </a:xfrm>
          <a:prstGeom prst="rect">
            <a:avLst/>
          </a:prstGeom>
          <a:noFill/>
        </p:spPr>
        <p:txBody>
          <a:bodyPr wrap="square" rtlCol="0">
            <a:spAutoFit/>
          </a:bodyPr>
          <a:lstStyle/>
          <a:p>
            <a:r>
              <a:rPr lang="en-US" sz="2200" dirty="0" err="1"/>
              <a:t>Nc</a:t>
            </a:r>
            <a:r>
              <a:rPr lang="en-US" sz="2200" dirty="0"/>
              <a:t> = Number of classes in the package</a:t>
            </a:r>
          </a:p>
          <a:p>
            <a:r>
              <a:rPr lang="en-US" sz="2200" dirty="0"/>
              <a:t>Na = Number of </a:t>
            </a:r>
            <a:r>
              <a:rPr lang="en-US" sz="2200" b="1" dirty="0"/>
              <a:t>abstract</a:t>
            </a:r>
            <a:r>
              <a:rPr lang="en-US" sz="2200" dirty="0"/>
              <a:t> classes in the package</a:t>
            </a:r>
          </a:p>
          <a:p>
            <a:r>
              <a:rPr lang="en-US" sz="2200" dirty="0"/>
              <a:t>A = Na / </a:t>
            </a:r>
            <a:r>
              <a:rPr lang="en-US" sz="2200" dirty="0" err="1"/>
              <a:t>Nc</a:t>
            </a:r>
            <a:endParaRPr lang="en-US" sz="2200" dirty="0"/>
          </a:p>
        </p:txBody>
      </p:sp>
    </p:spTree>
    <p:extLst>
      <p:ext uri="{BB962C8B-B14F-4D97-AF65-F5344CB8AC3E}">
        <p14:creationId xmlns:p14="http://schemas.microsoft.com/office/powerpoint/2010/main" val="1364696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Stable-Abstractions Principle</a:t>
            </a:r>
            <a:endParaRPr lang="en-US" dirty="0"/>
          </a:p>
        </p:txBody>
      </p:sp>
      <p:sp>
        <p:nvSpPr>
          <p:cNvPr id="5" name="TextBox 4"/>
          <p:cNvSpPr txBox="1"/>
          <p:nvPr/>
        </p:nvSpPr>
        <p:spPr>
          <a:xfrm>
            <a:off x="2906784" y="3179727"/>
            <a:ext cx="5839326" cy="1077218"/>
          </a:xfrm>
          <a:prstGeom prst="rect">
            <a:avLst/>
          </a:prstGeom>
          <a:noFill/>
        </p:spPr>
        <p:txBody>
          <a:bodyPr wrap="square" rtlCol="0">
            <a:spAutoFit/>
          </a:bodyPr>
          <a:lstStyle/>
          <a:p>
            <a:r>
              <a:rPr lang="en-US" sz="3200" dirty="0"/>
              <a:t>What is an abstract class in LabVIEW?</a:t>
            </a:r>
          </a:p>
        </p:txBody>
      </p:sp>
      <p:sp>
        <p:nvSpPr>
          <p:cNvPr id="3" name="TextBox 2"/>
          <p:cNvSpPr txBox="1"/>
          <p:nvPr/>
        </p:nvSpPr>
        <p:spPr>
          <a:xfrm>
            <a:off x="2906784" y="4867885"/>
            <a:ext cx="6994472" cy="430887"/>
          </a:xfrm>
          <a:prstGeom prst="rect">
            <a:avLst/>
          </a:prstGeom>
          <a:noFill/>
        </p:spPr>
        <p:txBody>
          <a:bodyPr wrap="square" rtlCol="0">
            <a:spAutoFit/>
          </a:bodyPr>
          <a:lstStyle/>
          <a:p>
            <a:r>
              <a:rPr lang="en-US" sz="2200" dirty="0"/>
              <a:t>Any Class with at least one abstract method? </a:t>
            </a:r>
          </a:p>
        </p:txBody>
      </p:sp>
    </p:spTree>
    <p:extLst>
      <p:ext uri="{BB962C8B-B14F-4D97-AF65-F5344CB8AC3E}">
        <p14:creationId xmlns:p14="http://schemas.microsoft.com/office/powerpoint/2010/main" val="5573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Stable-Abstractions Principle</a:t>
            </a:r>
            <a:endParaRPr lang="en-US" dirty="0"/>
          </a:p>
        </p:txBody>
      </p:sp>
      <p:sp>
        <p:nvSpPr>
          <p:cNvPr id="5" name="TextBox 4"/>
          <p:cNvSpPr txBox="1"/>
          <p:nvPr/>
        </p:nvSpPr>
        <p:spPr>
          <a:xfrm>
            <a:off x="2700721" y="1981992"/>
            <a:ext cx="6198579" cy="954107"/>
          </a:xfrm>
          <a:prstGeom prst="rect">
            <a:avLst/>
          </a:prstGeom>
          <a:noFill/>
        </p:spPr>
        <p:txBody>
          <a:bodyPr wrap="square" rtlCol="0">
            <a:spAutoFit/>
          </a:bodyPr>
          <a:lstStyle/>
          <a:p>
            <a:r>
              <a:rPr lang="en-US" sz="2800" dirty="0"/>
              <a:t>Distance from the Main Sequence</a:t>
            </a:r>
          </a:p>
          <a:p>
            <a:r>
              <a:rPr lang="en-US" sz="2800" dirty="0"/>
              <a:t>D = |A + I - 1|</a:t>
            </a:r>
          </a:p>
        </p:txBody>
      </p:sp>
      <p:cxnSp>
        <p:nvCxnSpPr>
          <p:cNvPr id="6" name="Straight Connector 5"/>
          <p:cNvCxnSpPr/>
          <p:nvPr/>
        </p:nvCxnSpPr>
        <p:spPr>
          <a:xfrm>
            <a:off x="4211392" y="3503054"/>
            <a:ext cx="0" cy="271744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24270" y="6246254"/>
            <a:ext cx="285911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1392" y="4005330"/>
            <a:ext cx="2228045" cy="2228045"/>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11392" y="4005330"/>
            <a:ext cx="2228044" cy="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39436" y="4005330"/>
            <a:ext cx="1" cy="2240924"/>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06087" y="4861775"/>
            <a:ext cx="412292" cy="461665"/>
          </a:xfrm>
          <a:prstGeom prst="rect">
            <a:avLst/>
          </a:prstGeom>
          <a:noFill/>
        </p:spPr>
        <p:txBody>
          <a:bodyPr wrap="none" rtlCol="0">
            <a:spAutoFit/>
          </a:bodyPr>
          <a:lstStyle/>
          <a:p>
            <a:r>
              <a:rPr lang="en-US" sz="2400" dirty="0"/>
              <a:t>A</a:t>
            </a:r>
          </a:p>
        </p:txBody>
      </p:sp>
      <p:sp>
        <p:nvSpPr>
          <p:cNvPr id="25" name="TextBox 24"/>
          <p:cNvSpPr txBox="1"/>
          <p:nvPr/>
        </p:nvSpPr>
        <p:spPr>
          <a:xfrm>
            <a:off x="5119268" y="6319062"/>
            <a:ext cx="253596" cy="461665"/>
          </a:xfrm>
          <a:prstGeom prst="rect">
            <a:avLst/>
          </a:prstGeom>
          <a:noFill/>
        </p:spPr>
        <p:txBody>
          <a:bodyPr wrap="none" rtlCol="0">
            <a:spAutoFit/>
          </a:bodyPr>
          <a:lstStyle/>
          <a:p>
            <a:r>
              <a:rPr lang="en-US" sz="2400" dirty="0"/>
              <a:t>I</a:t>
            </a:r>
          </a:p>
        </p:txBody>
      </p:sp>
      <p:sp>
        <p:nvSpPr>
          <p:cNvPr id="26" name="TextBox 25"/>
          <p:cNvSpPr txBox="1"/>
          <p:nvPr/>
        </p:nvSpPr>
        <p:spPr>
          <a:xfrm>
            <a:off x="6408195" y="3629559"/>
            <a:ext cx="675185" cy="369332"/>
          </a:xfrm>
          <a:prstGeom prst="rect">
            <a:avLst/>
          </a:prstGeom>
          <a:noFill/>
        </p:spPr>
        <p:txBody>
          <a:bodyPr wrap="none" rtlCol="0">
            <a:spAutoFit/>
          </a:bodyPr>
          <a:lstStyle/>
          <a:p>
            <a:r>
              <a:rPr lang="en-US" dirty="0"/>
              <a:t>(1,1)</a:t>
            </a:r>
          </a:p>
        </p:txBody>
      </p:sp>
      <p:sp>
        <p:nvSpPr>
          <p:cNvPr id="27" name="TextBox 26"/>
          <p:cNvSpPr txBox="1"/>
          <p:nvPr/>
        </p:nvSpPr>
        <p:spPr>
          <a:xfrm>
            <a:off x="6101843" y="6319062"/>
            <a:ext cx="675185" cy="369332"/>
          </a:xfrm>
          <a:prstGeom prst="rect">
            <a:avLst/>
          </a:prstGeom>
          <a:noFill/>
        </p:spPr>
        <p:txBody>
          <a:bodyPr wrap="none" rtlCol="0">
            <a:spAutoFit/>
          </a:bodyPr>
          <a:lstStyle/>
          <a:p>
            <a:r>
              <a:rPr lang="en-US" dirty="0"/>
              <a:t>(1,0)</a:t>
            </a:r>
          </a:p>
        </p:txBody>
      </p:sp>
      <p:sp>
        <p:nvSpPr>
          <p:cNvPr id="28" name="TextBox 27"/>
          <p:cNvSpPr txBox="1"/>
          <p:nvPr/>
        </p:nvSpPr>
        <p:spPr>
          <a:xfrm>
            <a:off x="3886677" y="6319062"/>
            <a:ext cx="675185" cy="369332"/>
          </a:xfrm>
          <a:prstGeom prst="rect">
            <a:avLst/>
          </a:prstGeom>
          <a:noFill/>
        </p:spPr>
        <p:txBody>
          <a:bodyPr wrap="none" rtlCol="0">
            <a:spAutoFit/>
          </a:bodyPr>
          <a:lstStyle/>
          <a:p>
            <a:r>
              <a:rPr lang="en-US" dirty="0"/>
              <a:t>(0,0)</a:t>
            </a:r>
          </a:p>
        </p:txBody>
      </p:sp>
      <p:sp>
        <p:nvSpPr>
          <p:cNvPr id="29" name="TextBox 28"/>
          <p:cNvSpPr txBox="1"/>
          <p:nvPr/>
        </p:nvSpPr>
        <p:spPr>
          <a:xfrm>
            <a:off x="3439700" y="3629559"/>
            <a:ext cx="675185" cy="369332"/>
          </a:xfrm>
          <a:prstGeom prst="rect">
            <a:avLst/>
          </a:prstGeom>
          <a:noFill/>
        </p:spPr>
        <p:txBody>
          <a:bodyPr wrap="square" rtlCol="0">
            <a:spAutoFit/>
          </a:bodyPr>
          <a:lstStyle/>
          <a:p>
            <a:r>
              <a:rPr lang="en-US" dirty="0"/>
              <a:t>(0,1)</a:t>
            </a:r>
          </a:p>
        </p:txBody>
      </p:sp>
      <p:sp>
        <p:nvSpPr>
          <p:cNvPr id="37" name="Right Triangle 36"/>
          <p:cNvSpPr/>
          <p:nvPr/>
        </p:nvSpPr>
        <p:spPr>
          <a:xfrm>
            <a:off x="4233387" y="5022859"/>
            <a:ext cx="1148596" cy="119763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p:cNvSpPr/>
          <p:nvPr/>
        </p:nvSpPr>
        <p:spPr>
          <a:xfrm rot="10800000">
            <a:off x="5268285" y="4018210"/>
            <a:ext cx="1148596" cy="1197637"/>
          </a:xfrm>
          <a:prstGeom prst="rtTriangl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83825" y="3982651"/>
            <a:ext cx="425003" cy="37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83825" y="4452730"/>
            <a:ext cx="425003" cy="3734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005042" y="3982651"/>
            <a:ext cx="1661374" cy="369332"/>
          </a:xfrm>
          <a:prstGeom prst="rect">
            <a:avLst/>
          </a:prstGeom>
          <a:noFill/>
        </p:spPr>
        <p:txBody>
          <a:bodyPr wrap="square" rtlCol="0">
            <a:spAutoFit/>
          </a:bodyPr>
          <a:lstStyle/>
          <a:p>
            <a:r>
              <a:rPr lang="en-US" dirty="0"/>
              <a:t>Zone of Pain</a:t>
            </a:r>
          </a:p>
        </p:txBody>
      </p:sp>
      <p:sp>
        <p:nvSpPr>
          <p:cNvPr id="42" name="TextBox 41"/>
          <p:cNvSpPr txBox="1"/>
          <p:nvPr/>
        </p:nvSpPr>
        <p:spPr>
          <a:xfrm>
            <a:off x="8005042" y="4445992"/>
            <a:ext cx="2511380" cy="369332"/>
          </a:xfrm>
          <a:prstGeom prst="rect">
            <a:avLst/>
          </a:prstGeom>
          <a:noFill/>
        </p:spPr>
        <p:txBody>
          <a:bodyPr wrap="square" rtlCol="0">
            <a:spAutoFit/>
          </a:bodyPr>
          <a:lstStyle/>
          <a:p>
            <a:r>
              <a:rPr lang="en-US" dirty="0"/>
              <a:t>Zone of Uselessness</a:t>
            </a:r>
          </a:p>
        </p:txBody>
      </p:sp>
    </p:spTree>
    <p:extLst>
      <p:ext uri="{BB962C8B-B14F-4D97-AF65-F5344CB8AC3E}">
        <p14:creationId xmlns:p14="http://schemas.microsoft.com/office/powerpoint/2010/main" val="367346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299" y="1731486"/>
            <a:ext cx="8313403" cy="1204219"/>
          </a:xfrm>
        </p:spPr>
        <p:txBody>
          <a:bodyPr>
            <a:noAutofit/>
          </a:bodyPr>
          <a:lstStyle/>
          <a:p>
            <a:pPr marL="0" indent="0">
              <a:buNone/>
            </a:pPr>
            <a:r>
              <a:rPr lang="en-US" sz="3800" dirty="0"/>
              <a:t>Grouping code into packages provides two benefits</a:t>
            </a:r>
          </a:p>
          <a:p>
            <a:pPr marL="0" indent="0">
              <a:buNone/>
            </a:pPr>
            <a:endParaRPr lang="en-US" sz="3200" dirty="0"/>
          </a:p>
        </p:txBody>
      </p:sp>
      <p:sp>
        <p:nvSpPr>
          <p:cNvPr id="2" name="TextBox 1"/>
          <p:cNvSpPr txBox="1"/>
          <p:nvPr/>
        </p:nvSpPr>
        <p:spPr>
          <a:xfrm>
            <a:off x="1939299" y="3272589"/>
            <a:ext cx="8309810" cy="1077218"/>
          </a:xfrm>
          <a:prstGeom prst="rect">
            <a:avLst/>
          </a:prstGeom>
          <a:noFill/>
        </p:spPr>
        <p:txBody>
          <a:bodyPr wrap="square" rtlCol="0">
            <a:spAutoFit/>
          </a:bodyPr>
          <a:lstStyle/>
          <a:p>
            <a:pPr>
              <a:buFont typeface="Arial" panose="020B0604020202020204" pitchFamily="34" charset="0"/>
              <a:buChar char="•"/>
            </a:pPr>
            <a:r>
              <a:rPr lang="en-US" sz="3200" dirty="0"/>
              <a:t> It allows us to reason about the design at a higher level of abstraction</a:t>
            </a:r>
          </a:p>
        </p:txBody>
      </p:sp>
      <p:sp>
        <p:nvSpPr>
          <p:cNvPr id="4" name="TextBox 3"/>
          <p:cNvSpPr txBox="1"/>
          <p:nvPr/>
        </p:nvSpPr>
        <p:spPr>
          <a:xfrm>
            <a:off x="1939299" y="4349807"/>
            <a:ext cx="8309810" cy="1077218"/>
          </a:xfrm>
          <a:prstGeom prst="rect">
            <a:avLst/>
          </a:prstGeom>
          <a:noFill/>
        </p:spPr>
        <p:txBody>
          <a:bodyPr wrap="square" rtlCol="0">
            <a:spAutoFit/>
          </a:bodyPr>
          <a:lstStyle/>
          <a:p>
            <a:pPr>
              <a:buFont typeface="Arial" panose="020B0604020202020204" pitchFamily="34" charset="0"/>
              <a:buChar char="•"/>
            </a:pPr>
            <a:r>
              <a:rPr lang="en-US" sz="3200" dirty="0"/>
              <a:t> It helps us manage the development and distribution of the software</a:t>
            </a:r>
          </a:p>
        </p:txBody>
      </p:sp>
      <p:sp>
        <p:nvSpPr>
          <p:cNvPr id="5" name="TextBox 4"/>
          <p:cNvSpPr txBox="1"/>
          <p:nvPr/>
        </p:nvSpPr>
        <p:spPr>
          <a:xfrm>
            <a:off x="1939299" y="3272589"/>
            <a:ext cx="8309810" cy="584775"/>
          </a:xfrm>
          <a:prstGeom prst="rect">
            <a:avLst/>
          </a:prstGeom>
          <a:noFill/>
        </p:spPr>
        <p:txBody>
          <a:bodyPr wrap="square" rtlCol="0">
            <a:spAutoFit/>
          </a:bodyPr>
          <a:lstStyle/>
          <a:p>
            <a:pPr>
              <a:buFont typeface="Arial" panose="020B0604020202020204" pitchFamily="34" charset="0"/>
              <a:buChar char="•"/>
            </a:pPr>
            <a:r>
              <a:rPr lang="en-US" sz="3200" dirty="0"/>
              <a:t> Package Coupling</a:t>
            </a:r>
          </a:p>
        </p:txBody>
      </p:sp>
      <p:sp>
        <p:nvSpPr>
          <p:cNvPr id="6" name="TextBox 5"/>
          <p:cNvSpPr txBox="1"/>
          <p:nvPr/>
        </p:nvSpPr>
        <p:spPr>
          <a:xfrm>
            <a:off x="1939299" y="4349807"/>
            <a:ext cx="8309810" cy="584775"/>
          </a:xfrm>
          <a:prstGeom prst="rect">
            <a:avLst/>
          </a:prstGeom>
          <a:noFill/>
        </p:spPr>
        <p:txBody>
          <a:bodyPr wrap="square" rtlCol="0">
            <a:spAutoFit/>
          </a:bodyPr>
          <a:lstStyle/>
          <a:p>
            <a:pPr>
              <a:buFont typeface="Arial" panose="020B0604020202020204" pitchFamily="34" charset="0"/>
              <a:buChar char="•"/>
            </a:pPr>
            <a:r>
              <a:rPr lang="en-US" sz="3200" dirty="0"/>
              <a:t> Package Cohesion</a:t>
            </a:r>
          </a:p>
        </p:txBody>
      </p:sp>
    </p:spTree>
    <p:extLst>
      <p:ext uri="{BB962C8B-B14F-4D97-AF65-F5344CB8AC3E}">
        <p14:creationId xmlns:p14="http://schemas.microsoft.com/office/powerpoint/2010/main" val="26011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Package Metrics</a:t>
            </a:r>
          </a:p>
        </p:txBody>
      </p:sp>
    </p:spTree>
    <p:extLst>
      <p:ext uri="{BB962C8B-B14F-4D97-AF65-F5344CB8AC3E}">
        <p14:creationId xmlns:p14="http://schemas.microsoft.com/office/powerpoint/2010/main" val="3046261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TextBox 3"/>
          <p:cNvSpPr txBox="1"/>
          <p:nvPr/>
        </p:nvSpPr>
        <p:spPr>
          <a:xfrm>
            <a:off x="2820473" y="2240925"/>
            <a:ext cx="668413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Packages provide high level organization for large LabVIEW applications</a:t>
            </a:r>
          </a:p>
          <a:p>
            <a:pPr marL="285750" indent="-285750">
              <a:buFont typeface="Arial" panose="020B0604020202020204" pitchFamily="34" charset="0"/>
              <a:buChar char="•"/>
            </a:pPr>
            <a:r>
              <a:rPr lang="en-US" sz="2400" dirty="0"/>
              <a:t>Package cohesion is a balance between usability and </a:t>
            </a:r>
            <a:r>
              <a:rPr lang="en-US" sz="2400" dirty="0" err="1"/>
              <a:t>developability</a:t>
            </a:r>
            <a:endParaRPr lang="en-US" sz="2400" dirty="0"/>
          </a:p>
          <a:p>
            <a:pPr marL="285750" indent="-285750">
              <a:buFont typeface="Arial" panose="020B0604020202020204" pitchFamily="34" charset="0"/>
              <a:buChar char="•"/>
            </a:pPr>
            <a:r>
              <a:rPr lang="en-US" sz="2400" dirty="0"/>
              <a:t>Package coupling can be measured </a:t>
            </a:r>
          </a:p>
          <a:p>
            <a:pPr marL="285750" indent="-285750">
              <a:buFont typeface="Arial" panose="020B0604020202020204" pitchFamily="34" charset="0"/>
              <a:buChar char="•"/>
            </a:pPr>
            <a:r>
              <a:rPr lang="en-US" sz="2400" dirty="0"/>
              <a:t>Package design happens after classes and their interconnectedness have been created, and evolves as the application changes</a:t>
            </a:r>
          </a:p>
        </p:txBody>
      </p:sp>
    </p:spTree>
    <p:extLst>
      <p:ext uri="{BB962C8B-B14F-4D97-AF65-F5344CB8AC3E}">
        <p14:creationId xmlns:p14="http://schemas.microsoft.com/office/powerpoint/2010/main" val="224825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7672" y="3077690"/>
            <a:ext cx="4976656" cy="702621"/>
          </a:xfrm>
        </p:spPr>
        <p:txBody>
          <a:bodyPr>
            <a:noAutofit/>
          </a:bodyPr>
          <a:lstStyle/>
          <a:p>
            <a:pPr marL="0" indent="0">
              <a:buNone/>
            </a:pPr>
            <a:r>
              <a:rPr lang="en-US" sz="3800" dirty="0"/>
              <a:t>What is a package?</a:t>
            </a:r>
          </a:p>
          <a:p>
            <a:pPr marL="0" indent="0">
              <a:buNone/>
            </a:pPr>
            <a:endParaRPr lang="en-US" sz="3200" dirty="0"/>
          </a:p>
        </p:txBody>
      </p:sp>
      <p:pic>
        <p:nvPicPr>
          <p:cNvPr id="7" name="Picture 6"/>
          <p:cNvPicPr>
            <a:picLocks noChangeAspect="1"/>
          </p:cNvPicPr>
          <p:nvPr/>
        </p:nvPicPr>
        <p:blipFill>
          <a:blip r:embed="rId3"/>
          <a:stretch>
            <a:fillRect/>
          </a:stretch>
        </p:blipFill>
        <p:spPr>
          <a:xfrm>
            <a:off x="9391756" y="4391694"/>
            <a:ext cx="2289382" cy="2089061"/>
          </a:xfrm>
          <a:prstGeom prst="rect">
            <a:avLst/>
          </a:prstGeom>
        </p:spPr>
      </p:pic>
      <p:sp>
        <p:nvSpPr>
          <p:cNvPr id="8" name="Content Placeholder 2"/>
          <p:cNvSpPr txBox="1">
            <a:spLocks/>
          </p:cNvSpPr>
          <p:nvPr/>
        </p:nvSpPr>
        <p:spPr>
          <a:xfrm>
            <a:off x="5629655" y="3559036"/>
            <a:ext cx="577962" cy="7026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800" dirty="0"/>
              <a:t>^</a:t>
            </a:r>
          </a:p>
          <a:p>
            <a:pPr marL="0" indent="0">
              <a:buFont typeface="Wingdings 3" charset="2"/>
              <a:buNone/>
            </a:pPr>
            <a:endParaRPr lang="en-US" sz="3200" dirty="0"/>
          </a:p>
        </p:txBody>
      </p:sp>
      <p:sp>
        <p:nvSpPr>
          <p:cNvPr id="9" name="Content Placeholder 2"/>
          <p:cNvSpPr txBox="1">
            <a:spLocks/>
          </p:cNvSpPr>
          <p:nvPr/>
        </p:nvSpPr>
        <p:spPr>
          <a:xfrm>
            <a:off x="4755362" y="4040382"/>
            <a:ext cx="2326548" cy="7026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800" dirty="0"/>
              <a:t>LabVIEW</a:t>
            </a:r>
          </a:p>
          <a:p>
            <a:pPr marL="0" indent="0">
              <a:buFont typeface="Wingdings 3" charset="2"/>
              <a:buNone/>
            </a:pPr>
            <a:endParaRPr lang="en-US" sz="3200" dirty="0"/>
          </a:p>
        </p:txBody>
      </p:sp>
    </p:spTree>
    <p:extLst>
      <p:ext uri="{BB962C8B-B14F-4D97-AF65-F5344CB8AC3E}">
        <p14:creationId xmlns:p14="http://schemas.microsoft.com/office/powerpoint/2010/main" val="33689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Package Design</a:t>
            </a:r>
          </a:p>
        </p:txBody>
      </p:sp>
      <p:sp>
        <p:nvSpPr>
          <p:cNvPr id="5" name="TextBox 4"/>
          <p:cNvSpPr txBox="1"/>
          <p:nvPr/>
        </p:nvSpPr>
        <p:spPr>
          <a:xfrm>
            <a:off x="2365289" y="2110375"/>
            <a:ext cx="7461423" cy="3693319"/>
          </a:xfrm>
          <a:prstGeom prst="rect">
            <a:avLst/>
          </a:prstGeom>
          <a:noFill/>
        </p:spPr>
        <p:txBody>
          <a:bodyPr wrap="square" rtlCol="0">
            <a:spAutoFit/>
          </a:bodyPr>
          <a:lstStyle/>
          <a:p>
            <a:pPr marL="285750" indent="-285750">
              <a:buFont typeface="Arial" panose="020B0604020202020204" pitchFamily="34" charset="0"/>
              <a:buChar char="•"/>
            </a:pPr>
            <a:r>
              <a:rPr lang="en-US" sz="3600" dirty="0"/>
              <a:t>Package Cohesion</a:t>
            </a:r>
          </a:p>
          <a:p>
            <a:pPr marL="742950" lvl="1" indent="-285750">
              <a:buFont typeface="Arial" panose="020B0604020202020204" pitchFamily="34" charset="0"/>
              <a:buChar char="•"/>
            </a:pPr>
            <a:r>
              <a:rPr lang="en-US" sz="2400" dirty="0"/>
              <a:t>Reuse-Release Equivalence Principle </a:t>
            </a:r>
            <a:r>
              <a:rPr lang="en-US" sz="2400" b="1" dirty="0"/>
              <a:t>(REP)</a:t>
            </a:r>
          </a:p>
          <a:p>
            <a:pPr marL="742950" lvl="1" indent="-285750">
              <a:buFont typeface="Arial" panose="020B0604020202020204" pitchFamily="34" charset="0"/>
              <a:buChar char="•"/>
            </a:pPr>
            <a:r>
              <a:rPr lang="en-US" sz="2400" dirty="0"/>
              <a:t>Common-Reuse Principle </a:t>
            </a:r>
            <a:r>
              <a:rPr lang="en-US" sz="2400" b="1" dirty="0"/>
              <a:t>(CRP)</a:t>
            </a:r>
          </a:p>
          <a:p>
            <a:pPr marL="742950" lvl="1" indent="-285750">
              <a:buFont typeface="Arial" panose="020B0604020202020204" pitchFamily="34" charset="0"/>
              <a:buChar char="•"/>
            </a:pPr>
            <a:r>
              <a:rPr lang="en-US" sz="2400" dirty="0"/>
              <a:t>Common-Closure Principle </a:t>
            </a:r>
            <a:r>
              <a:rPr lang="en-US" sz="2400" b="1" dirty="0"/>
              <a:t>(CCP)</a:t>
            </a:r>
            <a:br>
              <a:rPr lang="en-US" b="1" dirty="0"/>
            </a:br>
            <a:endParaRPr lang="en-US" b="1" dirty="0"/>
          </a:p>
          <a:p>
            <a:pPr marL="285750" indent="-285750">
              <a:buFont typeface="Arial" panose="020B0604020202020204" pitchFamily="34" charset="0"/>
              <a:buChar char="•"/>
            </a:pPr>
            <a:r>
              <a:rPr lang="en-US" sz="3600" dirty="0"/>
              <a:t>Package Coupling</a:t>
            </a:r>
          </a:p>
          <a:p>
            <a:pPr marL="742950" lvl="1" indent="-285750">
              <a:buFont typeface="Arial" panose="020B0604020202020204" pitchFamily="34" charset="0"/>
              <a:buChar char="•"/>
            </a:pPr>
            <a:r>
              <a:rPr lang="en-US" sz="2400" dirty="0"/>
              <a:t>Acyclic-Dependencies Principle </a:t>
            </a:r>
            <a:r>
              <a:rPr lang="en-US" sz="2400" b="1" dirty="0"/>
              <a:t>(ADP)</a:t>
            </a:r>
          </a:p>
          <a:p>
            <a:pPr marL="742950" lvl="1" indent="-285750">
              <a:buFont typeface="Arial" panose="020B0604020202020204" pitchFamily="34" charset="0"/>
              <a:buChar char="•"/>
            </a:pPr>
            <a:r>
              <a:rPr lang="en-US" sz="2400" dirty="0"/>
              <a:t>Stable-Dependencies Principle </a:t>
            </a:r>
            <a:r>
              <a:rPr lang="en-US" sz="2400" b="1" dirty="0"/>
              <a:t>(SDP)</a:t>
            </a:r>
          </a:p>
          <a:p>
            <a:pPr marL="742950" lvl="1" indent="-285750">
              <a:buFont typeface="Arial" panose="020B0604020202020204" pitchFamily="34" charset="0"/>
              <a:buChar char="•"/>
            </a:pPr>
            <a:r>
              <a:rPr lang="en-US" sz="2400" dirty="0"/>
              <a:t>Stable-Abstractions Principle </a:t>
            </a:r>
            <a:r>
              <a:rPr lang="en-US" sz="2400" b="1" dirty="0"/>
              <a:t>(SAP)</a:t>
            </a:r>
          </a:p>
        </p:txBody>
      </p:sp>
    </p:spTree>
    <p:extLst>
      <p:ext uri="{BB962C8B-B14F-4D97-AF65-F5344CB8AC3E}">
        <p14:creationId xmlns:p14="http://schemas.microsoft.com/office/powerpoint/2010/main" val="151044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474"/>
          </a:xfrm>
        </p:spPr>
        <p:txBody>
          <a:bodyPr/>
          <a:lstStyle/>
          <a:p>
            <a:r>
              <a:rPr lang="en-US" dirty="0"/>
              <a:t>Package Cohesion</a:t>
            </a:r>
          </a:p>
        </p:txBody>
      </p:sp>
      <p:sp>
        <p:nvSpPr>
          <p:cNvPr id="5" name="TextBox 4"/>
          <p:cNvSpPr txBox="1"/>
          <p:nvPr/>
        </p:nvSpPr>
        <p:spPr>
          <a:xfrm>
            <a:off x="2996711" y="3128211"/>
            <a:ext cx="6198579" cy="1200329"/>
          </a:xfrm>
          <a:prstGeom prst="rect">
            <a:avLst/>
          </a:prstGeom>
          <a:noFill/>
        </p:spPr>
        <p:txBody>
          <a:bodyPr wrap="square" rtlCol="0">
            <a:spAutoFit/>
          </a:bodyPr>
          <a:lstStyle/>
          <a:p>
            <a:r>
              <a:rPr lang="en-US" sz="2400" dirty="0"/>
              <a:t>The three principles of package cohesion provide guidance on how to partition classes into packages</a:t>
            </a:r>
          </a:p>
        </p:txBody>
      </p:sp>
    </p:spTree>
    <p:extLst>
      <p:ext uri="{BB962C8B-B14F-4D97-AF65-F5344CB8AC3E}">
        <p14:creationId xmlns:p14="http://schemas.microsoft.com/office/powerpoint/2010/main" val="141469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Reuse-Release Equivalence Principle</a:t>
            </a:r>
            <a:endParaRPr lang="en-US" dirty="0"/>
          </a:p>
        </p:txBody>
      </p:sp>
      <p:sp>
        <p:nvSpPr>
          <p:cNvPr id="5" name="TextBox 4"/>
          <p:cNvSpPr txBox="1"/>
          <p:nvPr/>
        </p:nvSpPr>
        <p:spPr>
          <a:xfrm>
            <a:off x="2919663" y="3128211"/>
            <a:ext cx="5839326" cy="1200329"/>
          </a:xfrm>
          <a:prstGeom prst="rect">
            <a:avLst/>
          </a:prstGeom>
          <a:noFill/>
        </p:spPr>
        <p:txBody>
          <a:bodyPr wrap="square" rtlCol="0">
            <a:spAutoFit/>
          </a:bodyPr>
          <a:lstStyle/>
          <a:p>
            <a:r>
              <a:rPr lang="en-US" dirty="0"/>
              <a:t>“</a:t>
            </a:r>
            <a:r>
              <a:rPr lang="en-US" sz="2400" dirty="0"/>
              <a:t>The granule of reuse is the granule of release”</a:t>
            </a:r>
          </a:p>
          <a:p>
            <a:r>
              <a:rPr lang="en-US" sz="2400" dirty="0"/>
              <a:t>- Bob Martin</a:t>
            </a:r>
          </a:p>
        </p:txBody>
      </p:sp>
    </p:spTree>
    <p:extLst>
      <p:ext uri="{BB962C8B-B14F-4D97-AF65-F5344CB8AC3E}">
        <p14:creationId xmlns:p14="http://schemas.microsoft.com/office/powerpoint/2010/main" val="1804176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25594</TotalTime>
  <Words>1970</Words>
  <Application>Microsoft Office PowerPoint</Application>
  <PresentationFormat>Widescreen</PresentationFormat>
  <Paragraphs>482</Paragraphs>
  <Slides>51</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Wingdings 3</vt:lpstr>
      <vt:lpstr>Ion</vt:lpstr>
      <vt:lpstr>Principles of Package Design</vt:lpstr>
      <vt:lpstr>PowerPoint Presentation</vt:lpstr>
      <vt:lpstr>PowerPoint Presentation</vt:lpstr>
      <vt:lpstr>PowerPoint Presentation</vt:lpstr>
      <vt:lpstr>PowerPoint Presentation</vt:lpstr>
      <vt:lpstr>PowerPoint Presentation</vt:lpstr>
      <vt:lpstr>Principles of Package Design</vt:lpstr>
      <vt:lpstr>Package Cohesion</vt:lpstr>
      <vt:lpstr>Reuse-Release Equivalence Principle</vt:lpstr>
      <vt:lpstr>Reuse-Release Equivalence Principle</vt:lpstr>
      <vt:lpstr>Reuse-Release Equivalence Principle</vt:lpstr>
      <vt:lpstr>Reuse-Release Equivalence Principle</vt:lpstr>
      <vt:lpstr>Common-Reuse Principle</vt:lpstr>
      <vt:lpstr>Common-Reuse Principle</vt:lpstr>
      <vt:lpstr>Common-Reuse Principle</vt:lpstr>
      <vt:lpstr>Common-Reuse Principle</vt:lpstr>
      <vt:lpstr>Common-Closure Principle</vt:lpstr>
      <vt:lpstr>Common-Closure Principle</vt:lpstr>
      <vt:lpstr>Common-Closure Principle</vt:lpstr>
      <vt:lpstr>Common-Closure Principle</vt:lpstr>
      <vt:lpstr>Common-Closure Principle</vt:lpstr>
      <vt:lpstr>Package Cohesion</vt:lpstr>
      <vt:lpstr>Package Coupling</vt:lpstr>
      <vt:lpstr>Acyclic-Dependencies Principle</vt:lpstr>
      <vt:lpstr>Acyclic-Dependencies Principle</vt:lpstr>
      <vt:lpstr>Acyclic-Dependencies Principle</vt:lpstr>
      <vt:lpstr>Acyclic-Dependencies Principle</vt:lpstr>
      <vt:lpstr>Acyclic-Dependencies Principle</vt:lpstr>
      <vt:lpstr>Acyclic-Dependencies Principle</vt:lpstr>
      <vt:lpstr>Acyclic-Dependencies Principle</vt:lpstr>
      <vt:lpstr>Acyclic-Dependencies Principle</vt:lpstr>
      <vt:lpstr>Acyclic-Dependencies Principle</vt:lpstr>
      <vt:lpstr>Acyclic-Dependencies Principle</vt:lpstr>
      <vt:lpstr>Acyclic-Dependencies Principle</vt:lpstr>
      <vt:lpstr>Stable-Dependencies Principle</vt:lpstr>
      <vt:lpstr>Stable-Dependencies Principle</vt:lpstr>
      <vt:lpstr>Stable-Dependencies Principle</vt:lpstr>
      <vt:lpstr>Stable-Dependencies Principle</vt:lpstr>
      <vt:lpstr>Stable-Dependencies Principle</vt:lpstr>
      <vt:lpstr>Stable-Dependencies Principle</vt:lpstr>
      <vt:lpstr>Stable-Dependencies Principle</vt:lpstr>
      <vt:lpstr>Demo: Package Metrics</vt:lpstr>
      <vt:lpstr>Stable-Dependencies Principle</vt:lpstr>
      <vt:lpstr>Stable-Abstractions Principle</vt:lpstr>
      <vt:lpstr>Stable-Abstractions Principle</vt:lpstr>
      <vt:lpstr>Stable-Abstractions Principle</vt:lpstr>
      <vt:lpstr>Stable-Abstractions Principle</vt:lpstr>
      <vt:lpstr>Stable-Abstractions Principle</vt:lpstr>
      <vt:lpstr>Stable-Abstractions Principle</vt:lpstr>
      <vt:lpstr>Demo: Package Metrics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McBee</dc:creator>
  <cp:lastModifiedBy>Jon McBee</cp:lastModifiedBy>
  <cp:revision>57</cp:revision>
  <dcterms:created xsi:type="dcterms:W3CDTF">2016-02-21T02:23:43Z</dcterms:created>
  <dcterms:modified xsi:type="dcterms:W3CDTF">2016-03-10T15:11:12Z</dcterms:modified>
</cp:coreProperties>
</file>